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472" r:id="rId4"/>
    <p:sldId id="473" r:id="rId5"/>
    <p:sldId id="488" r:id="rId6"/>
    <p:sldId id="484" r:id="rId7"/>
    <p:sldId id="482" r:id="rId8"/>
    <p:sldId id="474" r:id="rId9"/>
    <p:sldId id="475" r:id="rId10"/>
    <p:sldId id="481" r:id="rId11"/>
    <p:sldId id="476" r:id="rId12"/>
    <p:sldId id="486" r:id="rId13"/>
    <p:sldId id="477" r:id="rId14"/>
    <p:sldId id="479" r:id="rId15"/>
    <p:sldId id="485" r:id="rId16"/>
    <p:sldId id="487" r:id="rId17"/>
    <p:sldId id="480" r:id="rId18"/>
    <p:sldId id="478" r:id="rId19"/>
  </p:sldIdLst>
  <p:sldSz cx="9144000" cy="6858000" type="screen4x3"/>
  <p:notesSz cx="6761163" cy="985678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>
      <p:cViewPr varScale="1">
        <p:scale>
          <a:sx n="70" d="100"/>
          <a:sy n="70" d="100"/>
        </p:scale>
        <p:origin x="11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422" y="828"/>
      </p:cViewPr>
      <p:guideLst>
        <p:guide orient="horz" pos="3105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Primary and Secondary</c:v>
          </c:tx>
          <c:spPr>
            <a:solidFill>
              <a:srgbClr val="6C97A6"/>
            </a:solidFill>
          </c:spPr>
          <c:invertIfNegative val="0"/>
          <c:cat>
            <c:numRef>
              <c:f>Sheet1!$H$25:$H$33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Sheet1!$L$25:$L$33</c:f>
              <c:numCache>
                <c:formatCode>General</c:formatCode>
                <c:ptCount val="9"/>
                <c:pt idx="0">
                  <c:v>621.18000000000006</c:v>
                </c:pt>
                <c:pt idx="1">
                  <c:v>656.88</c:v>
                </c:pt>
                <c:pt idx="2">
                  <c:v>685.45049999999947</c:v>
                </c:pt>
                <c:pt idx="3">
                  <c:v>735.42</c:v>
                </c:pt>
                <c:pt idx="4">
                  <c:v>785.4</c:v>
                </c:pt>
                <c:pt idx="5">
                  <c:v>842.52</c:v>
                </c:pt>
                <c:pt idx="6">
                  <c:v>906.78</c:v>
                </c:pt>
                <c:pt idx="7">
                  <c:v>978.18000000000006</c:v>
                </c:pt>
                <c:pt idx="8">
                  <c:v>1056.72</c:v>
                </c:pt>
              </c:numCache>
            </c:numRef>
          </c:val>
        </c:ser>
        <c:ser>
          <c:idx val="1"/>
          <c:order val="1"/>
          <c:tx>
            <c:v>Tertiary</c:v>
          </c:tx>
          <c:spPr>
            <a:solidFill>
              <a:srgbClr val="D7C090"/>
            </a:solidFill>
          </c:spPr>
          <c:invertIfNegative val="0"/>
          <c:cat>
            <c:numRef>
              <c:f>Sheet1!$H$25:$H$33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Sheet1!$M$25:$M$33</c:f>
              <c:numCache>
                <c:formatCode>General</c:formatCode>
                <c:ptCount val="9"/>
                <c:pt idx="0">
                  <c:v>88.2</c:v>
                </c:pt>
                <c:pt idx="1">
                  <c:v>105.84</c:v>
                </c:pt>
                <c:pt idx="2">
                  <c:v>124.6266</c:v>
                </c:pt>
                <c:pt idx="3">
                  <c:v>166.0806</c:v>
                </c:pt>
                <c:pt idx="4">
                  <c:v>194.30459999999999</c:v>
                </c:pt>
                <c:pt idx="5">
                  <c:v>222.08760000000001</c:v>
                </c:pt>
                <c:pt idx="6">
                  <c:v>251.1936</c:v>
                </c:pt>
                <c:pt idx="7">
                  <c:v>281.62259999999992</c:v>
                </c:pt>
                <c:pt idx="8">
                  <c:v>299.88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42364168"/>
        <c:axId val="242364560"/>
      </c:barChart>
      <c:catAx>
        <c:axId val="24236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2364560"/>
        <c:crosses val="autoZero"/>
        <c:auto val="1"/>
        <c:lblAlgn val="ctr"/>
        <c:lblOffset val="100"/>
        <c:noMultiLvlLbl val="0"/>
      </c:catAx>
      <c:valAx>
        <c:axId val="2423645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Expenditure in USD Millions</a:t>
                </a:r>
              </a:p>
            </c:rich>
          </c:tx>
          <c:layout>
            <c:manualLayout>
              <c:xMode val="edge"/>
              <c:yMode val="edge"/>
              <c:x val="2.56238844194677E-2"/>
              <c:y val="5.7163847342048699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423641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nb-NO"/>
          </a:p>
        </c:txPr>
      </c:dTable>
    </c:plotArea>
    <c:plotVisOnly val="1"/>
    <c:dispBlanksAs val="gap"/>
    <c:showDLblsOverMax val="0"/>
  </c:chart>
  <c:txPr>
    <a:bodyPr/>
    <a:lstStyle/>
    <a:p>
      <a:pPr>
        <a:defRPr>
          <a:latin typeface="ApexNew-Book"/>
          <a:cs typeface="ApexNew-Book"/>
        </a:defRPr>
      </a:pPr>
      <a:endParaRPr lang="nb-N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2934533" cy="492839"/>
          </a:xfrm>
          <a:prstGeom prst="rect">
            <a:avLst/>
          </a:prstGeom>
          <a:noFill/>
          <a:ln>
            <a:noFill/>
          </a:ln>
        </p:spPr>
        <p:txBody>
          <a:bodyPr vert="horz" lIns="78903" tIns="39452" rIns="78903" bIns="39452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pitchFamily="18"/>
                <a:ea typeface="Lucida Sans Unicode" pitchFamily="2"/>
                <a:cs typeface="Mangal" pitchFamily="2"/>
              </a:defRPr>
            </a:lvl1pPr>
          </a:lstStyle>
          <a:p>
            <a:pPr>
              <a:defRPr sz="1400"/>
            </a:pPr>
            <a:endParaRPr lang="nb-NO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26631" y="0"/>
            <a:ext cx="2934532" cy="492839"/>
          </a:xfrm>
          <a:prstGeom prst="rect">
            <a:avLst/>
          </a:prstGeom>
          <a:noFill/>
          <a:ln>
            <a:noFill/>
          </a:ln>
        </p:spPr>
        <p:txBody>
          <a:bodyPr vert="horz" lIns="78903" tIns="39452" rIns="78903" bIns="39452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pitchFamily="18"/>
                <a:ea typeface="Lucida Sans Unicode" pitchFamily="2"/>
                <a:cs typeface="Mangal" pitchFamily="2"/>
              </a:defRPr>
            </a:lvl1pPr>
          </a:lstStyle>
          <a:p>
            <a:pPr>
              <a:defRPr sz="1400"/>
            </a:pPr>
            <a:endParaRPr lang="nb-NO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1" y="9363949"/>
            <a:ext cx="2934533" cy="492839"/>
          </a:xfrm>
          <a:prstGeom prst="rect">
            <a:avLst/>
          </a:prstGeom>
          <a:noFill/>
          <a:ln>
            <a:noFill/>
          </a:ln>
        </p:spPr>
        <p:txBody>
          <a:bodyPr vert="horz" lIns="78903" tIns="39452" rIns="78903" bIns="39452" anchor="b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pitchFamily="18"/>
                <a:ea typeface="Lucida Sans Unicode" pitchFamily="2"/>
                <a:cs typeface="Mangal" pitchFamily="2"/>
              </a:defRPr>
            </a:lvl1pPr>
          </a:lstStyle>
          <a:p>
            <a:pPr>
              <a:defRPr sz="1400"/>
            </a:pPr>
            <a:endParaRPr lang="nb-NO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26631" y="9363949"/>
            <a:ext cx="2934532" cy="492839"/>
          </a:xfrm>
          <a:prstGeom prst="rect">
            <a:avLst/>
          </a:prstGeom>
          <a:noFill/>
          <a:ln>
            <a:noFill/>
          </a:ln>
        </p:spPr>
        <p:txBody>
          <a:bodyPr vert="horz" lIns="78903" tIns="39452" rIns="78903" bIns="39452" anchor="b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 sz="1400"/>
            </a:pPr>
            <a:fld id="{6E9729CA-EE2E-4DB2-BDB5-380D7EF433D0}" type="slidenum">
              <a:rPr/>
              <a:pPr>
                <a:defRPr sz="1400"/>
              </a:pPr>
              <a:t>‹#›</a:t>
            </a:fld>
            <a:endParaRPr lang="nb-NO" sz="1200">
              <a:latin typeface="Arial" pitchFamily="18"/>
              <a:ea typeface="Lucida Sans Unicode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09138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846138" y="876300"/>
            <a:ext cx="57594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44981" y="5474283"/>
            <a:ext cx="5962970" cy="51867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nb-NO" noProof="0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3235029" cy="57669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nb-NO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17902" y="0"/>
            <a:ext cx="3235028" cy="57669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nb-NO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1" y="10948564"/>
            <a:ext cx="3235029" cy="57669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nb-NO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17902" y="10948564"/>
            <a:ext cx="3235028" cy="57669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nb-NO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21123155-C0D8-4E27-BB42-4CE0820677E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255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nb-NO" sz="2000" kern="1200">
        <a:solidFill>
          <a:schemeClr val="tx1"/>
        </a:solidFill>
        <a:latin typeface="Arial" pitchFamily="18"/>
        <a:cs typeface="Mangal" pitchFamily="2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angal" pitchFamily="18" charset="0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angal" pitchFamily="18" charset="0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angal" pitchFamily="18" charset="0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angal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325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8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91440" tIns="91440" rIns="91440" bIns="45720" anchor="t"/>
          <a:lstStyle/>
          <a:p>
            <a:pPr algn="l">
              <a:defRPr/>
            </a:pPr>
            <a:fld id="{D9B7D3F4-22ED-4FCE-9418-262B29857B20}" type="slidenum">
              <a:rPr/>
              <a:pPr algn="l">
                <a:defRPr/>
              </a:pPr>
              <a:t>5</a:t>
            </a:fld>
            <a:endParaRPr>
              <a:solidFill>
                <a:srgbClr val="000000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90115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r>
              <a:rPr sz="1400" smtClean="0">
                <a:solidFill>
                  <a:srgbClr val="000000"/>
                </a:solidFill>
                <a:latin typeface="Arial" pitchFamily="34" charset="0"/>
                <a:cs typeface="Mangal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975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E9563-6335-470F-A6A8-F56AA0BB6F97}" type="datetime1">
              <a:rPr lang="en-US"/>
              <a:pPr>
                <a:defRPr/>
              </a:pPr>
              <a:t>6/23/2015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1AEEA-2E4E-4581-B105-31824364740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AD429-21D4-4FD9-AD46-3F807AC8D4B8}" type="datetime1">
              <a:rPr lang="en-US"/>
              <a:pPr>
                <a:defRPr/>
              </a:pPr>
              <a:t>6/23/2015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9636A-7D9B-4A3E-A6DB-4F22AA70409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F7F6E-815E-40F4-B1C4-6F4913CF957A}" type="datetime1">
              <a:rPr lang="en-US"/>
              <a:pPr>
                <a:defRPr/>
              </a:pPr>
              <a:t>6/23/2015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0A3E9-7D11-4916-9EF9-897FB37940A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9D2B9-FD71-4634-B50F-98D2937932BF}" type="datetime1">
              <a:rPr lang="en-US"/>
              <a:pPr>
                <a:defRPr/>
              </a:pPr>
              <a:t>6/23/2015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4D4EA-36B9-46DC-BA65-B092013AA23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78A54-6044-4CF6-8747-B9EC27C48DFD}" type="datetime1">
              <a:rPr lang="en-US"/>
              <a:pPr>
                <a:defRPr/>
              </a:pPr>
              <a:t>6/23/2015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A4088-B190-4EC8-90CC-B41E439C82F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BA825-C522-49AC-B4D7-5236AF67EA37}" type="datetime1">
              <a:rPr lang="en-US"/>
              <a:pPr>
                <a:defRPr/>
              </a:pPr>
              <a:t>6/23/2015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48C95-A8BB-46C3-94CB-BB297B6F023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5E799-9876-4658-A315-84E9BBCA1DB0}" type="datetime1">
              <a:rPr lang="en-US"/>
              <a:pPr>
                <a:defRPr/>
              </a:pPr>
              <a:t>6/23/2015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A2568-DF0D-4666-8B30-460598A01CA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2309-3BDC-468D-8C8B-9DC14645B70D}" type="datetime1">
              <a:rPr lang="en-US"/>
              <a:pPr>
                <a:defRPr/>
              </a:pPr>
              <a:t>6/23/2015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A38DC-B425-4527-B920-18A505898D7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976B8-4612-41DF-A2D5-E6E663895493}" type="datetime1">
              <a:rPr lang="en-US"/>
              <a:pPr>
                <a:defRPr/>
              </a:pPr>
              <a:t>6/23/2015</a:t>
            </a:fld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8744D-EA45-4FD5-9E07-ADD53A2C792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E9B97-7F51-42A4-A022-DF0071462F8B}" type="datetime1">
              <a:rPr lang="en-US"/>
              <a:pPr>
                <a:defRPr/>
              </a:pPr>
              <a:t>6/23/2015</a:t>
            </a:fld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6FA7-FF88-41FC-AC6E-1095FD8796A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8ACB6-2D18-4080-9300-99AB6BFFB784}" type="datetime1">
              <a:rPr lang="en-US"/>
              <a:pPr>
                <a:defRPr/>
              </a:pPr>
              <a:t>6/23/2015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E6421-F85D-4F14-9BE0-582661B5729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27B0C-B5C5-40A7-9787-AB3687ACCA66}" type="datetime1">
              <a:rPr lang="en-US"/>
              <a:pPr>
                <a:defRPr/>
              </a:pPr>
              <a:t>6/23/2015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0924-89E5-4B8A-A2D5-006810ABFF1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48846-DC9A-4A84-B76A-DD4CA901C986}" type="datetime1">
              <a:rPr lang="en-US"/>
              <a:pPr>
                <a:defRPr/>
              </a:pPr>
              <a:t>6/23/2015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6CDCE-0580-4394-9C87-B113E139DDE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958AC-9F89-4D4E-86F4-E91AD340E016}" type="datetime1">
              <a:rPr lang="en-US"/>
              <a:pPr>
                <a:defRPr/>
              </a:pPr>
              <a:t>6/23/2015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1234C-8851-46F4-B4AF-688F239E81B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1000125"/>
            <a:ext cx="2063750" cy="5126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1000125"/>
            <a:ext cx="6042025" cy="5126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CBFEE-0B8D-4743-95C9-79626B6E2481}" type="datetime1">
              <a:rPr lang="en-US"/>
              <a:pPr>
                <a:defRPr/>
              </a:pPr>
              <a:t>6/23/2015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CB6C8-9893-494B-986B-73C91667ED0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DDDD2-9492-4B57-B39A-A9744FC1169C}" type="datetime1">
              <a:rPr lang="en-US"/>
              <a:pPr>
                <a:defRPr/>
              </a:pPr>
              <a:t>6/23/2015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DB58D-B464-413D-9DF5-882B79C907D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B89CC-A336-4D4D-9F5E-A0EEE4A12F9F}" type="datetime1">
              <a:rPr lang="en-US"/>
              <a:pPr>
                <a:defRPr/>
              </a:pPr>
              <a:t>6/23/2015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A2E1A-CD38-4940-8CC9-C78B712B6A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F8C2-CC8E-45A7-9057-6B639018E26D}" type="datetime1">
              <a:rPr lang="en-US"/>
              <a:pPr>
                <a:defRPr/>
              </a:pPr>
              <a:t>6/23/2015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C4A75-283F-4155-8237-E4C99C67FBF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11FB1-0AE5-4C3A-8273-A007DEE9E9CB}" type="datetime1">
              <a:rPr lang="en-US"/>
              <a:pPr>
                <a:defRPr/>
              </a:pPr>
              <a:t>6/23/2015</a:t>
            </a:fld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1537D-BF25-4EC7-A7EA-4644786D82D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FAC53-0091-4097-97F0-D48839B87653}" type="datetime1">
              <a:rPr lang="en-US"/>
              <a:pPr>
                <a:defRPr/>
              </a:pPr>
              <a:t>6/23/2015</a:t>
            </a:fld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4568F-B765-454D-B002-F3D1913B60A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5ED5-140D-4BD4-A562-FEAAA2C137F0}" type="datetime1">
              <a:rPr lang="en-US"/>
              <a:pPr>
                <a:defRPr/>
              </a:pPr>
              <a:t>6/23/2015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9D313-1FF5-4FDE-806F-698FC73814B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4F6C6-28F5-4E19-A5FC-58C170C367D7}" type="datetime1">
              <a:rPr lang="en-US"/>
              <a:pPr>
                <a:defRPr/>
              </a:pPr>
              <a:t>6/23/2015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BB0B6-D32F-4C39-9A00-F302152CC04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1"/>
          <p:cNvSpPr txBox="1">
            <a:spLocks noGrp="1"/>
          </p:cNvSpPr>
          <p:nvPr>
            <p:ph type="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the title text formatClick to edit Master 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nb-NO" sz="1800" b="0" i="0" u="none" strike="noStrike" kern="1200">
                <a:solidFill>
                  <a:srgbClr val="FFFFFF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CC6FBB6D-5FAB-468A-87E6-67B8B0D5C975}" type="datetime1">
              <a:rPr lang="en-US"/>
              <a:pPr>
                <a:defRPr/>
              </a:pPr>
              <a:t>6/23/2015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nb-NO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nb-NO" sz="1800" b="0" i="0" u="none" strike="noStrike" kern="1200">
                <a:solidFill>
                  <a:srgbClr val="FFFFFF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60E955EA-CC03-4AEB-A3C5-A2CF2682981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31" name="Text Placeholder 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49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nb-NO" sz="4400" kern="1200">
          <a:solidFill>
            <a:srgbClr val="FFFFFF"/>
          </a:solidFill>
          <a:latin typeface="Calibri" pitchFamily="18"/>
          <a:ea typeface="Lucida Sans Unicode" pitchFamily="2"/>
          <a:cs typeface="Arial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Lucida Sans Unicode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Lucida Sans Unicode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Lucida Sans Unicode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Lucida Sans Unicode" pitchFamily="34" charset="0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Lucida Sans Unicode" pitchFamily="34" charset="0"/>
          <a:cs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Lucida Sans Unicode" pitchFamily="34" charset="0"/>
          <a:cs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Lucida Sans Unicode" pitchFamily="34" charset="0"/>
          <a:cs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  <a:ea typeface="Lucida Sans Unicode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1413"/>
        </a:spcAft>
        <a:defRPr lang="nb-NO" sz="2800" kern="1200">
          <a:solidFill>
            <a:srgbClr val="000000"/>
          </a:solidFill>
          <a:latin typeface="Calibri" pitchFamily="18"/>
          <a:cs typeface="Ari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 txBox="1">
            <a:spLocks noGrp="1"/>
          </p:cNvSpPr>
          <p:nvPr>
            <p:ph type="title"/>
          </p:nvPr>
        </p:nvSpPr>
        <p:spPr bwMode="auto">
          <a:xfrm>
            <a:off x="428625" y="1000125"/>
            <a:ext cx="82296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b-NO" smtClean="0"/>
              <a:t>Click to edit the title text formatClick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defPPr marL="432000" lvl="0" indent="-324000" algn="l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b-NO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Arial"/>
              </a:defRPr>
            </a:defPPr>
            <a:lvl1pPr marL="432000" lvl="0" indent="-324000" algn="l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b-NO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Arial"/>
              </a:defRPr>
            </a:lvl1pPr>
            <a:lvl2pPr marL="864000" lvl="1" indent="-324000" algn="l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Arial"/>
              </a:defRPr>
            </a:lvl2pPr>
            <a:lvl3pPr marL="1295999" lvl="2" indent="-288000" algn="l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nb-NO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Arial"/>
              </a:defRPr>
            </a:lvl3pPr>
            <a:lvl4pPr marL="1728000" lvl="3" indent="-216000" algn="l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Arial"/>
              </a:defRPr>
            </a:lvl4pPr>
            <a:lvl5pPr marL="2160000" lvl="4" indent="-216000" algn="l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nb-NO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Arial"/>
              </a:defRPr>
            </a:lvl5pPr>
            <a:lvl6pPr marL="2592000" lvl="5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Arial"/>
              </a:defRPr>
            </a:lvl6pPr>
            <a:lvl7pPr marL="3024000" lvl="6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Arial"/>
              </a:defRPr>
            </a:lvl7pPr>
            <a:lvl8pPr marL="3456000" lvl="7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Arial"/>
              </a:defRPr>
            </a:lvl8pPr>
            <a:lvl9pPr marL="3887999" lvl="8" indent="-216000" algn="l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Arial"/>
              </a:defRPr>
            </a:lvl9pPr>
          </a:lstStyle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0"/>
            <a:r>
              <a:rPr lang="en-US"/>
              <a:t>Ninth Outline LevelClick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nb-NO" sz="1800" b="0" i="0" u="none" strike="noStrike" kern="120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914C12B8-A7C4-4F02-95DE-A5B5D4AA63E9}" type="datetime1">
              <a:rPr lang="en-US"/>
              <a:pPr>
                <a:defRPr/>
              </a:pPr>
              <a:t>6/23/2015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nb-NO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nb-NO" sz="1800" b="0" i="0" u="none" strike="noStrike" kern="120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7E21DBD8-2113-4C20-A24F-25967E8D2A0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nb-NO" sz="3600" kern="1200">
          <a:solidFill>
            <a:srgbClr val="000000"/>
          </a:solidFill>
          <a:latin typeface="Calibri" pitchFamily="18"/>
          <a:ea typeface="Lucida Sans Unicode" pitchFamily="2"/>
          <a:cs typeface="Arial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" pitchFamily="34" charset="0"/>
          <a:ea typeface="Lucida Sans Unicode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" pitchFamily="34" charset="0"/>
          <a:ea typeface="Lucida Sans Unicode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" pitchFamily="34" charset="0"/>
          <a:ea typeface="Lucida Sans Unicode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" pitchFamily="34" charset="0"/>
          <a:ea typeface="Lucida Sans Unicode" pitchFamily="34" charset="0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" pitchFamily="34" charset="0"/>
          <a:ea typeface="Lucida Sans Unicode" pitchFamily="34" charset="0"/>
          <a:cs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" pitchFamily="34" charset="0"/>
          <a:ea typeface="Lucida Sans Unicode" pitchFamily="34" charset="0"/>
          <a:cs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" pitchFamily="34" charset="0"/>
          <a:ea typeface="Lucida Sans Unicode" pitchFamily="34" charset="0"/>
          <a:cs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" pitchFamily="34" charset="0"/>
          <a:ea typeface="Lucida Sans Unicode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en-US" sz="2800">
          <a:solidFill>
            <a:srgbClr val="000000"/>
          </a:solidFill>
          <a:latin typeface="Calibri" pitchFamily="18"/>
          <a:cs typeface="" pitchFamily="2"/>
        </a:defRPr>
      </a:lvl1pPr>
      <a:lvl2pPr lvl="1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en-US" sz="2800">
          <a:solidFill>
            <a:srgbClr val="000000"/>
          </a:solidFill>
          <a:latin typeface="Calibri" pitchFamily="18"/>
          <a:cs typeface="" pitchFamily="2"/>
        </a:defRPr>
      </a:lvl2pPr>
      <a:lvl3pPr lvl="2" algn="l" rtl="0" eaLnBrk="0" fontAlgn="base" hangingPunct="0">
        <a:spcBef>
          <a:spcPct val="20000"/>
        </a:spcBef>
        <a:spcAft>
          <a:spcPct val="0"/>
        </a:spcAft>
        <a:buSzPct val="75000"/>
        <a:buFont typeface="StarSymbol"/>
        <a:buChar char="–"/>
        <a:defRPr lang="en-US" sz="2800">
          <a:solidFill>
            <a:srgbClr val="000000"/>
          </a:solidFill>
          <a:latin typeface="Calibri" pitchFamily="18"/>
          <a:cs typeface="" pitchFamily="2"/>
        </a:defRPr>
      </a:lvl3pPr>
      <a:lvl4pPr lvl="3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en-US" sz="2800">
          <a:solidFill>
            <a:srgbClr val="000000"/>
          </a:solidFill>
          <a:latin typeface="Calibri" pitchFamily="18"/>
          <a:cs typeface="" pitchFamily="2"/>
        </a:defRPr>
      </a:lvl4pPr>
      <a:lvl5pPr lvl="4" algn="l" rtl="0" eaLnBrk="0" fontAlgn="base" hangingPunct="0">
        <a:spcBef>
          <a:spcPct val="20000"/>
        </a:spcBef>
        <a:spcAft>
          <a:spcPct val="0"/>
        </a:spcAft>
        <a:buSzPct val="75000"/>
        <a:buFont typeface="StarSymbol"/>
        <a:buChar char="–"/>
        <a:defRPr lang="en-US" sz="2800">
          <a:solidFill>
            <a:srgbClr val="000000"/>
          </a:solidFill>
          <a:latin typeface="Calibri" pitchFamily="18"/>
          <a:cs typeface="" pitchFamily="2"/>
        </a:defRPr>
      </a:lvl5pPr>
      <a:lvl6pPr lvl="5" rtl="0" hangingPunct="0">
        <a:buSzPct val="45000"/>
        <a:buFont typeface="StarSymbol"/>
        <a:buChar char="●"/>
        <a:tabLst/>
        <a:defRPr lang="en-US" sz="2800" b="0" i="0" u="none" strike="noStrike">
          <a:solidFill>
            <a:srgbClr val="000000"/>
          </a:solidFill>
          <a:latin typeface="Calibri" pitchFamily="18"/>
          <a:cs typeface="" pitchFamily="2"/>
        </a:defRPr>
      </a:lvl6pPr>
      <a:lvl7pPr lvl="6" rtl="0" hangingPunct="0">
        <a:buSzPct val="45000"/>
        <a:buFont typeface="StarSymbol"/>
        <a:buChar char="●"/>
        <a:tabLst/>
        <a:defRPr lang="en-US" sz="2800" b="0" i="0" u="none" strike="noStrike">
          <a:solidFill>
            <a:srgbClr val="000000"/>
          </a:solidFill>
          <a:latin typeface="Calibri" pitchFamily="18"/>
          <a:cs typeface="" pitchFamily="2"/>
        </a:defRPr>
      </a:lvl7pPr>
      <a:lvl8pPr lvl="7" rtl="0" hangingPunct="0">
        <a:buSzPct val="45000"/>
        <a:buFont typeface="StarSymbol"/>
        <a:buChar char="●"/>
        <a:tabLst/>
        <a:defRPr lang="en-US" sz="2800" b="0" i="0" u="none" strike="noStrike">
          <a:solidFill>
            <a:srgbClr val="000000"/>
          </a:solidFill>
          <a:latin typeface="Calibri" pitchFamily="18"/>
          <a:cs typeface="" pitchFamily="2"/>
        </a:defRPr>
      </a:lvl8pPr>
      <a:lvl9pPr marL="0" marR="0" lvl="0" indent="0" algn="l" rtl="0" hangingPunct="0">
        <a:spcBef>
          <a:spcPts val="558"/>
        </a:spcBef>
        <a:spcAft>
          <a:spcPts val="0"/>
        </a:spcAft>
        <a:buSzPct val="45000"/>
        <a:buFont typeface="Arial" pitchFamily="32"/>
        <a:buChar char="•"/>
        <a:tabLst/>
        <a:defRPr lang="en-US" sz="2800" b="0" i="0" u="none" strike="noStrike">
          <a:solidFill>
            <a:srgbClr val="000000"/>
          </a:solidFill>
          <a:latin typeface="Calibri" pitchFamily="18"/>
          <a:cs typeface="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 txBox="1">
            <a:spLocks noGrp="1"/>
          </p:cNvSpPr>
          <p:nvPr>
            <p:ph type="title" idx="4294967295"/>
          </p:nvPr>
        </p:nvSpPr>
        <p:spPr>
          <a:xfrm>
            <a:off x="755650" y="981075"/>
            <a:ext cx="7772400" cy="1468438"/>
          </a:xfrm>
        </p:spPr>
        <p:txBody>
          <a:bodyPr/>
          <a:lstStyle/>
          <a:p>
            <a:pPr eaLnBrk="1">
              <a:buSzPct val="45000"/>
            </a:pPr>
            <a:r>
              <a:rPr lang="en-US" sz="2800" dirty="0" smtClean="0"/>
              <a:t>Girls</a:t>
            </a:r>
            <a:r>
              <a:rPr lang="en-US" sz="2800" dirty="0"/>
              <a:t>’ education in conflict and </a:t>
            </a:r>
            <a:r>
              <a:rPr lang="en-US" sz="2800" dirty="0" smtClean="0"/>
              <a:t>emergencies, </a:t>
            </a:r>
            <a:br>
              <a:rPr lang="en-US" sz="2800" dirty="0" smtClean="0"/>
            </a:br>
            <a:r>
              <a:rPr lang="en-US" sz="2800" dirty="0" smtClean="0"/>
              <a:t>case Afghanistan </a:t>
            </a:r>
            <a:r>
              <a:rPr lang="nb-NO" sz="2800" dirty="0" smtClean="0">
                <a:ea typeface="Lucida Sans Unicode" pitchFamily="34" charset="0"/>
              </a:rPr>
              <a:t/>
            </a:r>
            <a:br>
              <a:rPr lang="nb-NO" sz="2800" dirty="0" smtClean="0">
                <a:ea typeface="Lucida Sans Unicode" pitchFamily="34" charset="0"/>
              </a:rPr>
            </a:br>
            <a:r>
              <a:rPr lang="nb-NO" sz="2800" dirty="0" smtClean="0">
                <a:ea typeface="Lucida Sans Unicode" pitchFamily="34" charset="0"/>
              </a:rPr>
              <a:t> 23.06.2015</a:t>
            </a:r>
            <a:br>
              <a:rPr lang="nb-NO" sz="2800" dirty="0" smtClean="0">
                <a:ea typeface="Lucida Sans Unicode" pitchFamily="34" charset="0"/>
              </a:rPr>
            </a:br>
            <a:r>
              <a:rPr lang="nb-NO" sz="2800" dirty="0">
                <a:ea typeface="Lucida Sans Unicode" pitchFamily="34" charset="0"/>
              </a:rPr>
              <a:t/>
            </a:r>
            <a:br>
              <a:rPr lang="nb-NO" sz="2800" dirty="0">
                <a:ea typeface="Lucida Sans Unicode" pitchFamily="34" charset="0"/>
              </a:rPr>
            </a:br>
            <a:endParaRPr sz="2800" dirty="0" smtClean="0">
              <a:solidFill>
                <a:srgbClr val="000000"/>
              </a:solidFill>
              <a:latin typeface="Calibri" pitchFamily="34" charset="0"/>
              <a:ea typeface="Lucida Sans Unicode" pitchFamily="34" charset="0"/>
              <a:cs typeface="Arial" pitchFamily="34" charset="0"/>
            </a:endParaRPr>
          </a:p>
        </p:txBody>
      </p:sp>
      <p:sp>
        <p:nvSpPr>
          <p:cNvPr id="3" name="Subtitle 2"/>
          <p:cNvSpPr/>
          <p:nvPr/>
        </p:nvSpPr>
        <p:spPr>
          <a:xfrm>
            <a:off x="1371600" y="3886200"/>
            <a:ext cx="6400800" cy="4111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tIns="9144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>
                <a:solidFill>
                  <a:srgbClr val="898989"/>
                </a:solidFill>
                <a:latin typeface="Calibri" pitchFamily="18"/>
                <a:ea typeface="Lucida Sans Unicode" pitchFamily="2"/>
                <a:cs typeface="Mangal" pitchFamily="2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527988"/>
            <a:ext cx="5235922" cy="392694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692497"/>
          </a:xfrm>
        </p:spPr>
        <p:txBody>
          <a:bodyPr/>
          <a:lstStyle/>
          <a:p>
            <a:pPr lvl="1"/>
            <a:r>
              <a:rPr lang="en-GB" dirty="0"/>
              <a:t>Cultural and religious attitudes/ </a:t>
            </a:r>
            <a:r>
              <a:rPr lang="en-GB" dirty="0" smtClean="0"/>
              <a:t>practises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According </a:t>
            </a:r>
            <a:r>
              <a:rPr lang="en-US" sz="2400" dirty="0"/>
              <a:t>the MOE, cultural barriers are the primary reason that girls do not attending school and/or that their parents do not allow them to do so.  </a:t>
            </a:r>
            <a:endParaRPr lang="en-US" sz="2400" dirty="0" smtClean="0"/>
          </a:p>
          <a:p>
            <a:r>
              <a:rPr lang="en-US" sz="2400" dirty="0" smtClean="0"/>
              <a:t>“</a:t>
            </a:r>
            <a:r>
              <a:rPr lang="en-US" sz="2400" dirty="0"/>
              <a:t>some 46% of Afghani women are married by age 18, 15% of them before age 15.”  </a:t>
            </a:r>
            <a:endParaRPr lang="en-US" sz="2400" dirty="0" smtClean="0"/>
          </a:p>
          <a:p>
            <a:r>
              <a:rPr lang="en-US" sz="2400" dirty="0"/>
              <a:t>S</a:t>
            </a:r>
            <a:r>
              <a:rPr lang="en-US" sz="2400" dirty="0" smtClean="0"/>
              <a:t>hortage </a:t>
            </a:r>
            <a:r>
              <a:rPr lang="en-US" sz="2400" dirty="0"/>
              <a:t>of female teachers. Only 31.7% of teachers and 17.4% of primary school teachers are women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Lack </a:t>
            </a:r>
            <a:r>
              <a:rPr lang="en-US" sz="2400" dirty="0"/>
              <a:t>of facilities and surrounding walls leave girls feeling vulnerable and prevent them from wanting to attend school</a:t>
            </a:r>
            <a:r>
              <a:rPr lang="en-US" sz="2400" dirty="0" smtClean="0"/>
              <a:t>.</a:t>
            </a:r>
            <a:r>
              <a:rPr lang="nb-NO" sz="2400" dirty="0" smtClean="0"/>
              <a:t> </a:t>
            </a:r>
            <a:endParaRPr lang="nb-NO" sz="2400" dirty="0"/>
          </a:p>
          <a:p>
            <a:pPr marL="10800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986031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692497"/>
          </a:xfrm>
        </p:spPr>
        <p:txBody>
          <a:bodyPr/>
          <a:lstStyle/>
          <a:p>
            <a:r>
              <a:rPr lang="nb-NO" dirty="0" err="1" smtClean="0"/>
              <a:t>Poverty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21% of Afghan children (about 1.9 million) aged 6-17 years are working, and of these 13% can be classified as child labors.</a:t>
            </a:r>
            <a:endParaRPr lang="nb-NO" dirty="0"/>
          </a:p>
        </p:txBody>
      </p:sp>
      <p:pic>
        <p:nvPicPr>
          <p:cNvPr id="7" name="Picture 2" descr="http://2.bp.blogspot.com/-y_AmXVNkNlE/T6Rw5mc6hnI/AAAAAAAAABE/iWO2hmSSADM/s1600/brickmak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464" y="2558746"/>
            <a:ext cx="4326024" cy="310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41141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1800493"/>
          </a:xfrm>
        </p:spPr>
        <p:txBody>
          <a:bodyPr/>
          <a:lstStyle/>
          <a:p>
            <a:pPr lvl="1"/>
            <a:r>
              <a:rPr lang="en-GB" dirty="0"/>
              <a:t>Governments ability to organise and mobilize for education</a:t>
            </a:r>
            <a:br>
              <a:rPr lang="en-GB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</a:t>
            </a:r>
            <a:r>
              <a:rPr lang="en-US" sz="2400" dirty="0" smtClean="0"/>
              <a:t>MOE: their </a:t>
            </a:r>
            <a:r>
              <a:rPr lang="en-US" sz="2400" dirty="0"/>
              <a:t>internal inefficiencies are “also, to a large degree, associated with inadequate technical capacities in the administration</a:t>
            </a:r>
            <a:endParaRPr lang="en-US" sz="2400" dirty="0" smtClean="0"/>
          </a:p>
          <a:p>
            <a:r>
              <a:rPr lang="en-US" sz="2400" dirty="0"/>
              <a:t>E</a:t>
            </a:r>
            <a:r>
              <a:rPr lang="en-US" sz="2400" dirty="0" smtClean="0"/>
              <a:t>xtremely </a:t>
            </a:r>
            <a:r>
              <a:rPr lang="en-US" sz="2400" dirty="0"/>
              <a:t>high corruption rate and the prevalence of nepotism for political appointments in governance </a:t>
            </a:r>
            <a:r>
              <a:rPr lang="en-US" sz="2400" dirty="0" smtClean="0"/>
              <a:t>structures</a:t>
            </a:r>
          </a:p>
          <a:p>
            <a:r>
              <a:rPr lang="en-US" sz="2400" dirty="0"/>
              <a:t>H</a:t>
            </a:r>
            <a:r>
              <a:rPr lang="en-US" sz="2400" dirty="0" smtClean="0"/>
              <a:t>eavy </a:t>
            </a:r>
            <a:r>
              <a:rPr lang="en-US" sz="2400" dirty="0"/>
              <a:t>dependence on external technical assistants has left </a:t>
            </a:r>
            <a:r>
              <a:rPr lang="en-US" sz="2400" dirty="0" smtClean="0"/>
              <a:t>MOE </a:t>
            </a:r>
            <a:r>
              <a:rPr lang="en-US" sz="2400" dirty="0"/>
              <a:t>staff underdeveloped, as many of these experts “are leading activities rather than developing the capacity of civil servants.”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77673831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692497"/>
          </a:xfrm>
        </p:spPr>
        <p:txBody>
          <a:bodyPr/>
          <a:lstStyle/>
          <a:p>
            <a:r>
              <a:rPr lang="nb-NO" dirty="0" err="1" smtClean="0"/>
              <a:t>Schoolgirls</a:t>
            </a:r>
            <a:r>
              <a:rPr lang="nb-NO" dirty="0" smtClean="0"/>
              <a:t> in Kabul</a:t>
            </a:r>
            <a:endParaRPr lang="nb-NO" dirty="0"/>
          </a:p>
        </p:txBody>
      </p:sp>
      <p:pic>
        <p:nvPicPr>
          <p:cNvPr id="1026" name="Picture 2" descr="http://hereandnow.wbur.org/files/2012/10/1031_afghan-girl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226" y="2132856"/>
            <a:ext cx="5820398" cy="421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85188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692497"/>
          </a:xfrm>
        </p:spPr>
        <p:txBody>
          <a:bodyPr/>
          <a:lstStyle/>
          <a:p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quality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“By most standards, the education quality in Afghanistan is very low. Learning outcomes are generally poor. A few sample studies suggest that about less than half of the children are able to meet the minimum required learning outcome at their level of study</a:t>
            </a:r>
            <a:r>
              <a:rPr lang="en-US" sz="2400" dirty="0" smtClean="0"/>
              <a:t>.”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nly </a:t>
            </a:r>
            <a:r>
              <a:rPr lang="en-US" sz="2400" b="1" dirty="0"/>
              <a:t>43% </a:t>
            </a:r>
            <a:r>
              <a:rPr lang="en-US" sz="2400" b="1" dirty="0" smtClean="0"/>
              <a:t>of the teachers </a:t>
            </a:r>
            <a:r>
              <a:rPr lang="en-US" sz="2400" dirty="0" smtClean="0"/>
              <a:t>meet </a:t>
            </a:r>
            <a:r>
              <a:rPr lang="en-US" sz="2400" dirty="0"/>
              <a:t>the minimum qualification requirements to teach at all levels. Most of those who are qualified seek to teach in urban schools, </a:t>
            </a:r>
            <a:r>
              <a:rPr lang="en-US" sz="2400" dirty="0" smtClean="0"/>
              <a:t>leaving </a:t>
            </a:r>
            <a:r>
              <a:rPr lang="en-US" sz="2400" dirty="0"/>
              <a:t>rural areas with a pool of unqualified teachers </a:t>
            </a:r>
            <a:r>
              <a:rPr lang="en-US" sz="2400" dirty="0" smtClean="0"/>
              <a:t>– and very few female teachers. </a:t>
            </a:r>
            <a:endParaRPr lang="nb-NO" sz="2400" dirty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2923308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692497"/>
          </a:xfrm>
        </p:spPr>
        <p:txBody>
          <a:bodyPr/>
          <a:lstStyle/>
          <a:p>
            <a:r>
              <a:rPr lang="nb-NO" dirty="0" err="1" smtClean="0"/>
              <a:t>Expenditure</a:t>
            </a:r>
            <a:r>
              <a:rPr lang="nb-NO" dirty="0" smtClean="0"/>
              <a:t> </a:t>
            </a:r>
            <a:r>
              <a:rPr lang="nb-NO" dirty="0" err="1" smtClean="0"/>
              <a:t>projection</a:t>
            </a:r>
            <a:r>
              <a:rPr lang="nb-NO" dirty="0" smtClean="0"/>
              <a:t> – baseline (WB)</a:t>
            </a:r>
            <a:endParaRPr lang="nb-N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229600" cy="384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361044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692497"/>
          </a:xfrm>
        </p:spPr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should</a:t>
            </a:r>
            <a:r>
              <a:rPr lang="nb-NO" dirty="0" smtClean="0"/>
              <a:t> be </a:t>
            </a:r>
            <a:r>
              <a:rPr lang="nb-NO" dirty="0" err="1" smtClean="0"/>
              <a:t>prioritized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</a:t>
            </a:r>
            <a:r>
              <a:rPr lang="en-US" sz="2400" dirty="0" smtClean="0"/>
              <a:t>trengthen </a:t>
            </a:r>
            <a:r>
              <a:rPr lang="en-US" sz="2400" dirty="0"/>
              <a:t>and develop teacher training, increase the number of qualified teachers, and assess if and how the NGOs and CBOs might take on a larger role. </a:t>
            </a:r>
            <a:endParaRPr lang="nb-NO" sz="2400" dirty="0"/>
          </a:p>
          <a:p>
            <a:r>
              <a:rPr lang="en-US" sz="2400" dirty="0"/>
              <a:t>S</a:t>
            </a:r>
            <a:r>
              <a:rPr lang="en-US" sz="2400" dirty="0" smtClean="0"/>
              <a:t>trengthen </a:t>
            </a:r>
            <a:r>
              <a:rPr lang="en-US" sz="2400" dirty="0"/>
              <a:t>the MOE, specifically data and coordination </a:t>
            </a:r>
            <a:r>
              <a:rPr lang="en-US" sz="2400" dirty="0" smtClean="0"/>
              <a:t>efforts and </a:t>
            </a:r>
            <a:r>
              <a:rPr lang="en-US" sz="2400" dirty="0"/>
              <a:t>to create mechanisms for competency-based </a:t>
            </a:r>
            <a:r>
              <a:rPr lang="en-US" sz="2400" dirty="0" smtClean="0"/>
              <a:t>hiring</a:t>
            </a:r>
            <a:r>
              <a:rPr lang="nb-NO" sz="2400" dirty="0" smtClean="0"/>
              <a:t> </a:t>
            </a:r>
            <a:endParaRPr lang="nb-NO" sz="2400" dirty="0"/>
          </a:p>
          <a:p>
            <a:r>
              <a:rPr lang="en-US" sz="2400" dirty="0"/>
              <a:t>B</a:t>
            </a:r>
            <a:r>
              <a:rPr lang="en-US" sz="2400" dirty="0" smtClean="0"/>
              <a:t>uild </a:t>
            </a:r>
            <a:r>
              <a:rPr lang="en-US" sz="2400" dirty="0"/>
              <a:t>a domestic resources and support base, </a:t>
            </a:r>
            <a:r>
              <a:rPr lang="en-US" sz="2400" dirty="0" smtClean="0"/>
              <a:t>and </a:t>
            </a:r>
            <a:r>
              <a:rPr lang="en-US" sz="2400" dirty="0"/>
              <a:t>ensure a dialogue with local communities on their role in resource mobilization and support for education.  </a:t>
            </a:r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929630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692497"/>
          </a:xfrm>
        </p:spPr>
        <p:txBody>
          <a:bodyPr/>
          <a:lstStyle/>
          <a:p>
            <a:r>
              <a:rPr lang="nb-NO" dirty="0" smtClean="0"/>
              <a:t>dilemmas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Lack of verify data, can it be supplemented/verified?</a:t>
            </a:r>
            <a:endParaRPr lang="en-GB" sz="2400" dirty="0" smtClean="0"/>
          </a:p>
          <a:p>
            <a:r>
              <a:rPr lang="en-GB" sz="2400" dirty="0" smtClean="0"/>
              <a:t>When and how do girls feel safe in school, protected by security forces or by communities? Is home/mosque schooling an alternative</a:t>
            </a:r>
          </a:p>
          <a:p>
            <a:r>
              <a:rPr lang="en-GB" sz="2400" dirty="0" smtClean="0"/>
              <a:t>How important is teaching methodology for the quality of education?</a:t>
            </a:r>
          </a:p>
          <a:p>
            <a:r>
              <a:rPr lang="en-GB" sz="2400" dirty="0" smtClean="0"/>
              <a:t>How (and by whom) </a:t>
            </a:r>
            <a:r>
              <a:rPr lang="en-GB" sz="2400" dirty="0" smtClean="0"/>
              <a:t>to address cultural practises and religious beliefs?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415294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692497"/>
          </a:xfrm>
        </p:spPr>
        <p:txBody>
          <a:bodyPr/>
          <a:lstStyle/>
          <a:p>
            <a:r>
              <a:rPr lang="nb-NO" dirty="0" err="1" smtClean="0"/>
              <a:t>Numbers</a:t>
            </a:r>
            <a:r>
              <a:rPr lang="nb-NO" dirty="0" smtClean="0"/>
              <a:t> </a:t>
            </a:r>
            <a:r>
              <a:rPr lang="nb-NO" dirty="0" smtClean="0"/>
              <a:t>and </a:t>
            </a:r>
            <a:r>
              <a:rPr lang="nb-NO" dirty="0" err="1" smtClean="0"/>
              <a:t>challenges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A major increase of children in school since </a:t>
            </a:r>
            <a:r>
              <a:rPr lang="en-GB" sz="2000" dirty="0" smtClean="0"/>
              <a:t>2001</a:t>
            </a:r>
            <a:r>
              <a:rPr lang="en-GB" sz="2000" dirty="0"/>
              <a:t> </a:t>
            </a:r>
            <a:endParaRPr lang="en-GB" sz="2000" dirty="0" smtClean="0"/>
          </a:p>
          <a:p>
            <a:r>
              <a:rPr lang="en-GB" sz="2000" dirty="0" smtClean="0"/>
              <a:t>Major inequalities, only 21 % of the girls complete primary education – rural/poor girls most vulnerable</a:t>
            </a:r>
          </a:p>
          <a:p>
            <a:r>
              <a:rPr lang="en-GB" sz="2000" dirty="0" smtClean="0"/>
              <a:t>Three main factors influencing girls education:</a:t>
            </a:r>
          </a:p>
          <a:p>
            <a:pPr lvl="1"/>
            <a:r>
              <a:rPr lang="en-GB" dirty="0" smtClean="0"/>
              <a:t>Security, access to schools and qualified teachers</a:t>
            </a:r>
            <a:endParaRPr lang="en-GB" dirty="0" smtClean="0"/>
          </a:p>
          <a:p>
            <a:pPr lvl="1"/>
            <a:r>
              <a:rPr lang="en-GB" dirty="0" smtClean="0"/>
              <a:t>Cultural and religious attitudes/ practises</a:t>
            </a:r>
          </a:p>
          <a:p>
            <a:pPr lvl="1"/>
            <a:r>
              <a:rPr lang="en-GB" dirty="0" smtClean="0"/>
              <a:t>Governments ability to organise and mobilize for education</a:t>
            </a:r>
          </a:p>
          <a:p>
            <a:pPr lvl="1"/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679720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692497"/>
          </a:xfrm>
        </p:spPr>
        <p:txBody>
          <a:bodyPr/>
          <a:lstStyle/>
          <a:p>
            <a:r>
              <a:rPr lang="nb-NO" dirty="0" err="1" smtClean="0"/>
              <a:t>Numbers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MOE report </a:t>
            </a:r>
            <a:r>
              <a:rPr lang="en-US" sz="2400" dirty="0"/>
              <a:t>8.35 million students (39% of which are girls) in primary, lower secondary, and upper secondary government schools, including Islamic schooling, out of a school-aged population of 10.33 million.</a:t>
            </a:r>
            <a:r>
              <a:rPr lang="en-US" sz="2400" baseline="30000" dirty="0"/>
              <a:t> </a:t>
            </a:r>
            <a:r>
              <a:rPr lang="en-US" sz="2400" dirty="0"/>
              <a:t> </a:t>
            </a:r>
            <a:endParaRPr lang="en-US" sz="2400" dirty="0"/>
          </a:p>
          <a:p>
            <a:r>
              <a:rPr lang="en-US" sz="2400" dirty="0" smtClean="0"/>
              <a:t>1.55 </a:t>
            </a:r>
            <a:r>
              <a:rPr lang="en-US" sz="2400" dirty="0"/>
              <a:t>million students may be absent or have dropped out of school. </a:t>
            </a:r>
            <a:endParaRPr lang="en-US" sz="2400" dirty="0" smtClean="0"/>
          </a:p>
          <a:p>
            <a:r>
              <a:rPr lang="en-US" sz="2400" dirty="0" smtClean="0"/>
              <a:t>3.3 </a:t>
            </a:r>
            <a:r>
              <a:rPr lang="en-US" sz="2400" dirty="0"/>
              <a:t>million children, the majority girls, reported to be out of school.</a:t>
            </a:r>
            <a:endParaRPr lang="nb-NO" sz="2400" dirty="0"/>
          </a:p>
          <a:p>
            <a:pPr marL="10800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883903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692497"/>
          </a:xfrm>
        </p:spPr>
        <p:txBody>
          <a:bodyPr/>
          <a:lstStyle/>
          <a:p>
            <a:r>
              <a:rPr lang="nb-NO" dirty="0" err="1" smtClean="0"/>
              <a:t>Number</a:t>
            </a:r>
            <a:r>
              <a:rPr lang="nb-NO" dirty="0" smtClean="0"/>
              <a:t> games and </a:t>
            </a:r>
            <a:r>
              <a:rPr lang="nb-NO" dirty="0" err="1" smtClean="0"/>
              <a:t>funding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en-US" dirty="0" smtClean="0"/>
              <a:t>Ministry of Education: </a:t>
            </a:r>
          </a:p>
          <a:p>
            <a:pPr marL="108000" indent="0">
              <a:buNone/>
            </a:pPr>
            <a:r>
              <a:rPr lang="en-US" i="1" dirty="0" smtClean="0"/>
              <a:t>“There </a:t>
            </a:r>
            <a:r>
              <a:rPr lang="en-US" i="1" dirty="0"/>
              <a:t>are serious doubts on the accuracy of Afghanistan’s educational data: data are based on school principals’ self-reporting and principals tend to inflate enrolment figures because enrolment data are used for resource allocation, and still there is not a verification system in </a:t>
            </a:r>
            <a:r>
              <a:rPr lang="en-US" i="1" dirty="0" smtClean="0"/>
              <a:t>place.”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22647555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28625" y="1000125"/>
            <a:ext cx="8229600" cy="815608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sz="4400" dirty="0" err="1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Wars</a:t>
            </a:r>
            <a:r>
              <a:rPr sz="44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sz="44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-1979 – 2001</a:t>
            </a:r>
          </a:p>
        </p:txBody>
      </p:sp>
      <p:pic>
        <p:nvPicPr>
          <p:cNvPr id="8909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33940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2349500"/>
            <a:ext cx="39274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365625"/>
            <a:ext cx="3382962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4365625"/>
            <a:ext cx="1800225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4365625"/>
            <a:ext cx="18002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1819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692497"/>
          </a:xfrm>
        </p:spPr>
        <p:txBody>
          <a:bodyPr/>
          <a:lstStyle/>
          <a:p>
            <a:r>
              <a:rPr lang="nb-NO" dirty="0" err="1" smtClean="0"/>
              <a:t>Warfare</a:t>
            </a:r>
            <a:r>
              <a:rPr lang="nb-NO" dirty="0" smtClean="0"/>
              <a:t> and </a:t>
            </a:r>
            <a:r>
              <a:rPr lang="nb-NO" dirty="0" err="1" smtClean="0"/>
              <a:t>geography</a:t>
            </a: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517" y="2286000"/>
            <a:ext cx="5976966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377365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692497"/>
          </a:xfrm>
        </p:spPr>
        <p:txBody>
          <a:bodyPr/>
          <a:lstStyle/>
          <a:p>
            <a:r>
              <a:rPr lang="nb-NO" dirty="0" err="1" smtClean="0"/>
              <a:t>Inequalitities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Afghanistan has the highest level of gender disparity in primary education in the world, with only 71 girls in primary school for every 100 boys.</a:t>
            </a:r>
            <a:r>
              <a:rPr lang="en-US" sz="2400" baseline="30000" dirty="0"/>
              <a:t> </a:t>
            </a:r>
            <a:r>
              <a:rPr lang="en-US" sz="2400" dirty="0"/>
              <a:t>Only 21% of girls complete primary </a:t>
            </a:r>
            <a:r>
              <a:rPr lang="en-US" sz="2400" dirty="0" smtClean="0"/>
              <a:t>school.</a:t>
            </a:r>
            <a:r>
              <a:rPr lang="nb-NO" sz="2400" dirty="0" smtClean="0"/>
              <a:t> </a:t>
            </a:r>
            <a:endParaRPr lang="nb-NO" sz="2400" dirty="0"/>
          </a:p>
          <a:p>
            <a:r>
              <a:rPr lang="en-US" sz="2400" dirty="0"/>
              <a:t> </a:t>
            </a:r>
            <a:r>
              <a:rPr lang="en-US" sz="2400" dirty="0" smtClean="0"/>
              <a:t>58</a:t>
            </a:r>
            <a:r>
              <a:rPr lang="en-US" sz="2400" dirty="0"/>
              <a:t>% of boys and 52% of girls in urban areas attend school, while in rural areas only 41% of boys and 28% of girls attend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80</a:t>
            </a:r>
            <a:r>
              <a:rPr lang="en-US" sz="2400" dirty="0"/>
              <a:t>% of the richest boys in urban areas completed primary school in 2011, while the same was true for only 4% of the poorest girls living in rural areas. </a:t>
            </a:r>
            <a:endParaRPr lang="nb-NO" sz="2400" dirty="0"/>
          </a:p>
          <a:p>
            <a:pPr marL="108000" indent="0">
              <a:buNone/>
            </a:pPr>
            <a:endParaRPr lang="nb-NO" dirty="0"/>
          </a:p>
          <a:p>
            <a:pPr marL="108000" indent="0">
              <a:buNone/>
            </a:pPr>
            <a:r>
              <a:rPr lang="nb-NO" dirty="0" smtClean="0"/>
              <a:t>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300579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692497"/>
          </a:xfrm>
        </p:spPr>
        <p:txBody>
          <a:bodyPr/>
          <a:lstStyle/>
          <a:p>
            <a:r>
              <a:rPr lang="nb-NO" dirty="0" smtClean="0"/>
              <a:t>Security &amp; </a:t>
            </a:r>
            <a:r>
              <a:rPr lang="nb-NO" dirty="0" err="1" smtClean="0"/>
              <a:t>infrastructure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</a:t>
            </a:r>
            <a:r>
              <a:rPr lang="en-US" sz="2400" dirty="0"/>
              <a:t>2012, 553 schools (almost 10%) with 275,000 students were closed due to insecurity, and the number is probably higher today. </a:t>
            </a:r>
            <a:endParaRPr lang="en-US" sz="2400" dirty="0" smtClean="0"/>
          </a:p>
          <a:p>
            <a:r>
              <a:rPr lang="en-US" sz="2400" dirty="0"/>
              <a:t>Only half of government schools operated from dedicated school buildings; the rest are in open areas, tents, mosques, and private houses. </a:t>
            </a:r>
            <a:endParaRPr lang="en-US" sz="2400" dirty="0" smtClean="0"/>
          </a:p>
          <a:p>
            <a:r>
              <a:rPr lang="en-US" sz="2400" dirty="0" smtClean="0"/>
              <a:t>Around </a:t>
            </a:r>
            <a:r>
              <a:rPr lang="en-US" sz="2400" dirty="0"/>
              <a:t>30% of the schools lack safe drinking water, 60% lack sanitation, and about 31% are running on multi-shifts. </a:t>
            </a:r>
            <a:endParaRPr lang="en-US" sz="2400" dirty="0" smtClean="0"/>
          </a:p>
          <a:p>
            <a:r>
              <a:rPr lang="en-US" sz="2400" dirty="0" smtClean="0"/>
              <a:t>About </a:t>
            </a:r>
            <a:r>
              <a:rPr lang="en-US" sz="2400" dirty="0"/>
              <a:t>2.5 million children in primary school age do not have access to school within two kilometers</a:t>
            </a:r>
            <a:r>
              <a:rPr lang="en-US" dirty="0"/>
              <a:t> </a:t>
            </a:r>
            <a:r>
              <a:rPr lang="en-US" sz="2400" dirty="0" smtClean="0"/>
              <a:t>distance</a:t>
            </a:r>
          </a:p>
          <a:p>
            <a:pPr marL="108000" indent="0">
              <a:buNone/>
            </a:pPr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763188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692497"/>
          </a:xfrm>
        </p:spPr>
        <p:txBody>
          <a:bodyPr/>
          <a:lstStyle/>
          <a:p>
            <a:r>
              <a:rPr lang="nb-NO" dirty="0" smtClean="0"/>
              <a:t>50 % of </a:t>
            </a:r>
            <a:r>
              <a:rPr lang="nb-NO" dirty="0" err="1" smtClean="0"/>
              <a:t>schools</a:t>
            </a:r>
            <a:r>
              <a:rPr lang="nb-NO" dirty="0" smtClean="0"/>
              <a:t> </a:t>
            </a:r>
            <a:r>
              <a:rPr lang="nb-NO" dirty="0" err="1" smtClean="0"/>
              <a:t>without</a:t>
            </a:r>
            <a:r>
              <a:rPr lang="nb-NO" smtClean="0"/>
              <a:t> a building</a:t>
            </a:r>
            <a:endParaRPr lang="nb-NO" dirty="0"/>
          </a:p>
        </p:txBody>
      </p:sp>
      <p:pic>
        <p:nvPicPr>
          <p:cNvPr id="1026" name="Picture 2" descr="http://www.shelter-now.org/fileadmin/_processed_/csm_IMG_1159_01_e4eb1885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5812"/>
            <a:ext cx="6336703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1368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5046</TotalTime>
  <Words>785</Words>
  <Application>Microsoft Office PowerPoint</Application>
  <PresentationFormat>On-screen Show (4:3)</PresentationFormat>
  <Paragraphs>58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ApexNew-Book</vt:lpstr>
      <vt:lpstr>Arial</vt:lpstr>
      <vt:lpstr>Calibri</vt:lpstr>
      <vt:lpstr>Lucida Sans Unicode</vt:lpstr>
      <vt:lpstr>Mangal</vt:lpstr>
      <vt:lpstr>StarSymbol</vt:lpstr>
      <vt:lpstr>Tahoma</vt:lpstr>
      <vt:lpstr>Times New Roman</vt:lpstr>
      <vt:lpstr>Default</vt:lpstr>
      <vt:lpstr>Default 1</vt:lpstr>
      <vt:lpstr>Girls’ education in conflict and emergencies,  case Afghanistan   23.06.2015  </vt:lpstr>
      <vt:lpstr>Numbers and challenges</vt:lpstr>
      <vt:lpstr>Numbers</vt:lpstr>
      <vt:lpstr>Number games and funding</vt:lpstr>
      <vt:lpstr>Wars -1979 – 2001</vt:lpstr>
      <vt:lpstr>Warfare and geography </vt:lpstr>
      <vt:lpstr>Inequalitities</vt:lpstr>
      <vt:lpstr>Security &amp; infrastructure</vt:lpstr>
      <vt:lpstr>50 % of schools without a building</vt:lpstr>
      <vt:lpstr>Cultural and religious attitudes/ practises</vt:lpstr>
      <vt:lpstr>Poverty</vt:lpstr>
      <vt:lpstr>Governments ability to organise and mobilize for education </vt:lpstr>
      <vt:lpstr>Schoolgirls in Kabul</vt:lpstr>
      <vt:lpstr>Low quality</vt:lpstr>
      <vt:lpstr>Expenditure projection – baseline (WB)</vt:lpstr>
      <vt:lpstr>What should be prioritized</vt:lpstr>
      <vt:lpstr>dilemmas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Afghanistan og Irakisk Kurdistan UNGDOM OG ÆRE</dc:title>
  <dc:creator>Robert Sjursen</dc:creator>
  <cp:lastModifiedBy>Arne Strand</cp:lastModifiedBy>
  <cp:revision>261</cp:revision>
  <cp:lastPrinted>2015-05-28T14:35:42Z</cp:lastPrinted>
  <dcterms:modified xsi:type="dcterms:W3CDTF">2015-06-23T05:38:56Z</dcterms:modified>
</cp:coreProperties>
</file>