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33" r:id="rId3"/>
    <p:sldId id="362" r:id="rId4"/>
    <p:sldId id="360" r:id="rId5"/>
    <p:sldId id="357" r:id="rId6"/>
    <p:sldId id="363" r:id="rId7"/>
    <p:sldId id="268" r:id="rId8"/>
    <p:sldId id="364" r:id="rId9"/>
    <p:sldId id="271" r:id="rId10"/>
    <p:sldId id="365" r:id="rId11"/>
    <p:sldId id="305" r:id="rId12"/>
    <p:sldId id="304" r:id="rId13"/>
    <p:sldId id="371" r:id="rId14"/>
    <p:sldId id="379" r:id="rId15"/>
    <p:sldId id="373" r:id="rId16"/>
    <p:sldId id="366" r:id="rId17"/>
    <p:sldId id="376" r:id="rId18"/>
    <p:sldId id="372" r:id="rId19"/>
    <p:sldId id="370" r:id="rId20"/>
    <p:sldId id="378" r:id="rId21"/>
    <p:sldId id="369" r:id="rId22"/>
    <p:sldId id="377" r:id="rId23"/>
    <p:sldId id="367" r:id="rId24"/>
    <p:sldId id="368" r:id="rId25"/>
    <p:sldId id="289" r:id="rId26"/>
    <p:sldId id="343" r:id="rId27"/>
    <p:sldId id="342" r:id="rId28"/>
    <p:sldId id="334" r:id="rId29"/>
    <p:sldId id="335" r:id="rId30"/>
    <p:sldId id="341" r:id="rId31"/>
    <p:sldId id="336" r:id="rId32"/>
    <p:sldId id="346" r:id="rId33"/>
    <p:sldId id="314" r:id="rId34"/>
    <p:sldId id="326" r:id="rId35"/>
    <p:sldId id="284" r:id="rId36"/>
    <p:sldId id="259" r:id="rId37"/>
    <p:sldId id="340" r:id="rId38"/>
    <p:sldId id="339" r:id="rId39"/>
    <p:sldId id="309" r:id="rId40"/>
    <p:sldId id="306" r:id="rId41"/>
    <p:sldId id="374" r:id="rId42"/>
    <p:sldId id="348" r:id="rId43"/>
    <p:sldId id="356" r:id="rId44"/>
    <p:sldId id="352" r:id="rId45"/>
    <p:sldId id="351" r:id="rId46"/>
    <p:sldId id="347" r:id="rId47"/>
    <p:sldId id="315" r:id="rId48"/>
    <p:sldId id="257" r:id="rId49"/>
    <p:sldId id="354" r:id="rId50"/>
    <p:sldId id="345" r:id="rId51"/>
    <p:sldId id="270" r:id="rId52"/>
    <p:sldId id="321" r:id="rId53"/>
    <p:sldId id="299" r:id="rId54"/>
    <p:sldId id="353" r:id="rId55"/>
    <p:sldId id="308" r:id="rId56"/>
    <p:sldId id="349" r:id="rId57"/>
    <p:sldId id="375" r:id="rId58"/>
    <p:sldId id="380" r:id="rId59"/>
    <p:sldId id="287" r:id="rId60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43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2AB08-59E9-4846-91AC-2B19CAFF864F}" type="datetimeFigureOut">
              <a:rPr lang="nb-NO" smtClean="0"/>
              <a:pPr/>
              <a:t>23.01.2013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06580-0D77-417F-8D24-33651F911BC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511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3</a:t>
            </a:fld>
            <a:endParaRPr lang="nb-N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409B0-F927-4DE3-9FB8-5DCA06D5EB2E}" type="slidenum">
              <a:rPr lang="nb-NO"/>
              <a:pPr/>
              <a:t>16</a:t>
            </a:fld>
            <a:endParaRPr lang="nb-NO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0FFAEC-92D0-4678-91D7-A5AC867A6C99}" type="slidenum">
              <a:rPr lang="nb-NO"/>
              <a:pPr/>
              <a:t>18</a:t>
            </a:fld>
            <a:endParaRPr lang="nb-NO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19</a:t>
            </a:fld>
            <a:endParaRPr lang="nb-NO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20</a:t>
            </a:fld>
            <a:endParaRPr lang="nb-NO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A39AF4-6B02-4888-8790-BD1ADCBCE561}" type="slidenum">
              <a:rPr lang="nb-NO"/>
              <a:pPr/>
              <a:t>21</a:t>
            </a:fld>
            <a:endParaRPr lang="nb-NO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25</a:t>
            </a:fld>
            <a:endParaRPr lang="nb-NO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BA1B27-ED7C-40FC-9FC5-734DC9BFFE3F}" type="slidenum">
              <a:rPr lang="nb-NO"/>
              <a:pPr/>
              <a:t>33</a:t>
            </a:fld>
            <a:endParaRPr lang="nb-NO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EE4FFE-373B-4ED4-926E-1CB85A235AA3}" type="slidenum">
              <a:rPr lang="nb-NO"/>
              <a:pPr/>
              <a:t>35</a:t>
            </a:fld>
            <a:endParaRPr lang="nb-NO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39</a:t>
            </a:fld>
            <a:endParaRPr lang="nb-NO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7D87E-1158-4BAB-A6B5-F3693C17BDDC}" type="slidenum">
              <a:rPr lang="nb-NO" smtClean="0"/>
              <a:pPr/>
              <a:t>47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12994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53</a:t>
            </a:fld>
            <a:endParaRPr lang="nb-NO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753D1-414E-489F-A1C4-207F4FE905BC}" type="slidenum">
              <a:rPr lang="nb-NO" smtClean="0"/>
              <a:pPr/>
              <a:t>59</a:t>
            </a:fld>
            <a:endParaRPr lang="nb-NO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6C72E8-93AB-4049-85DF-622A810203A0}" type="slidenum">
              <a:rPr lang="nb-NO"/>
              <a:pPr/>
              <a:t>8</a:t>
            </a:fld>
            <a:endParaRPr lang="nb-NO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9</a:t>
            </a:fld>
            <a:endParaRPr lang="nb-NO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798B38-DA40-47E3-8322-59B98A9C6CF1}" type="slidenum">
              <a:rPr lang="nb-NO"/>
              <a:pPr/>
              <a:t>10</a:t>
            </a:fld>
            <a:endParaRPr lang="nb-NO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21A1F5-89D8-471D-B338-B91BD990343B}" type="slidenum">
              <a:rPr lang="nb-NO"/>
              <a:pPr/>
              <a:t>11</a:t>
            </a:fld>
            <a:endParaRPr lang="nb-NO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C4DFC-CAEC-426F-99C3-92D80CE94E5C}" type="slidenum">
              <a:rPr lang="nb-NO"/>
              <a:pPr/>
              <a:t>12</a:t>
            </a:fld>
            <a:endParaRPr lang="nb-NO" dirty="0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1458A-6C14-40B5-A168-88747557A190}" type="slidenum">
              <a:rPr lang="nb-NO" smtClean="0"/>
              <a:pPr/>
              <a:t>14</a:t>
            </a:fld>
            <a:endParaRPr 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/>
          </p:cNvSpPr>
          <p:nvPr>
            <p:ph type="sldNum" sz="quarter" idx="5"/>
          </p:nvPr>
        </p:nvSpPr>
        <p:spPr>
          <a:xfrm>
            <a:off x="0" y="0"/>
            <a:ext cx="0" cy="0"/>
          </a:xfrm>
        </p:spPr>
        <p:txBody>
          <a:bodyPr wrap="square" lIns="91440" tIns="91440" rIns="91440" bIns="45720" anchor="t"/>
          <a:lstStyle/>
          <a:p>
            <a:pPr algn="l">
              <a:defRPr/>
            </a:pPr>
            <a:fld id="{D9B7D3F4-22ED-4FCE-9418-262B29857B20}" type="slidenum">
              <a:rPr/>
              <a:pPr algn="l">
                <a:defRPr/>
              </a:pPr>
              <a:t>15</a:t>
            </a:fld>
            <a:endParaRPr>
              <a:solidFill>
                <a:srgbClr val="000000"/>
              </a:solidFill>
              <a:latin typeface="Arial" pitchFamily="18"/>
              <a:ea typeface="+mn-ea" pitchFamily="2"/>
              <a:cs typeface="Arial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90115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0" y="0"/>
            <a:ext cx="0" cy="0"/>
          </a:xfrm>
          <a:noFill/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 sz="1400" smtClean="0">
                <a:solidFill>
                  <a:srgbClr val="000000"/>
                </a:solidFill>
                <a:latin typeface="Arial" pitchFamily="34" charset="0"/>
                <a:cs typeface="Mangal" pitchFamily="18" charset="0"/>
              </a:rP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MI_PPTfrontpa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DC007C-3B44-4ACD-9739-E86F6A368F2C}" type="datetimeFigureOut">
              <a:rPr lang="nb-NO"/>
              <a:pPr/>
              <a:t>23.01.2013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13597-0106-4806-9C8D-02AE3DAB8952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MI_PPTsi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000116"/>
            <a:ext cx="8229600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84017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1DA62-2101-470C-8F55-DA9C37FABCBB}" type="datetimeFigureOut">
              <a:rPr lang="nb-NO"/>
              <a:pPr/>
              <a:t>23.01.2013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DECE9-EDBC-436C-8DD7-007E8CF3494E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MI_PPTsi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8B5C73-B6F7-43AC-B0E3-1260E8B8FF7B}" type="datetimeFigureOut">
              <a:rPr lang="nb-NO"/>
              <a:pPr/>
              <a:t>23.01.2013</a:t>
            </a:fld>
            <a:endParaRPr lang="nb-NO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24731-2A1C-40C8-A8EB-9F74029BB8EF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MI_PPTsi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D564C4-7D0F-4B8B-B9DF-CCBFC25C4636}" type="datetimeFigureOut">
              <a:rPr lang="nb-NO"/>
              <a:pPr/>
              <a:t>23.01.2013</a:t>
            </a:fld>
            <a:endParaRPr lang="nb-NO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41FD1-C6A9-411B-B2B6-26F470A56DEB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MI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b-NO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A6985DF-9D40-48FA-9A4C-72800D619285}" type="datetimeFigureOut">
              <a:rPr lang="nb-NO"/>
              <a:pPr/>
              <a:t>23.01.2013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E14661F-508D-416E-A557-6BE70E6E829C}" type="slidenum">
              <a:rPr lang="nb-NO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Afghanistan: </a:t>
            </a:r>
            <a:r>
              <a:rPr lang="en-GB" dirty="0" err="1" smtClean="0"/>
              <a:t>situasjon</a:t>
            </a:r>
            <a:r>
              <a:rPr lang="en-GB" dirty="0" smtClean="0"/>
              <a:t> og </a:t>
            </a:r>
            <a:r>
              <a:rPr lang="en-GB" dirty="0" err="1" smtClean="0"/>
              <a:t>formidlings</a:t>
            </a:r>
            <a:r>
              <a:rPr lang="en-GB" dirty="0" err="1"/>
              <a:t>-</a:t>
            </a:r>
            <a:r>
              <a:rPr lang="en-GB" dirty="0" err="1" smtClean="0"/>
              <a:t>utfordringar</a:t>
            </a:r>
            <a:endParaRPr lang="en-GB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dirty="0" smtClean="0">
                <a:solidFill>
                  <a:srgbClr val="898989"/>
                </a:solidFill>
              </a:rPr>
              <a:t> Arne Strand</a:t>
            </a:r>
          </a:p>
          <a:p>
            <a:r>
              <a:rPr lang="nb-NO" dirty="0" smtClean="0">
                <a:solidFill>
                  <a:srgbClr val="898989"/>
                </a:solidFill>
              </a:rPr>
              <a:t>UDI 23.01.2013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Facts…</a:t>
            </a: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1600" b="1" dirty="0"/>
              <a:t> 				</a:t>
            </a:r>
            <a:r>
              <a:rPr lang="en-GB" sz="1600" dirty="0"/>
              <a:t>	</a:t>
            </a:r>
          </a:p>
          <a:p>
            <a:pPr>
              <a:lnSpc>
                <a:spcPct val="80000"/>
              </a:lnSpc>
            </a:pPr>
            <a:r>
              <a:rPr lang="en-GB" sz="2400" dirty="0"/>
              <a:t>Population				25 – </a:t>
            </a:r>
            <a:r>
              <a:rPr lang="en-GB" sz="2400" dirty="0" smtClean="0"/>
              <a:t>30 </a:t>
            </a:r>
            <a:r>
              <a:rPr lang="en-GB" sz="2400" dirty="0"/>
              <a:t>mill </a:t>
            </a:r>
            <a:r>
              <a:rPr lang="en-GB" sz="2400" dirty="0" smtClean="0"/>
              <a:t>(UNOCHA</a:t>
            </a:r>
            <a:r>
              <a:rPr lang="en-GB" sz="2400" dirty="0"/>
              <a:t>)</a:t>
            </a:r>
          </a:p>
          <a:p>
            <a:pPr>
              <a:lnSpc>
                <a:spcPct val="80000"/>
              </a:lnSpc>
            </a:pPr>
            <a:r>
              <a:rPr lang="en-GB" sz="2400" dirty="0"/>
              <a:t>Urbanisation (% </a:t>
            </a:r>
            <a:r>
              <a:rPr lang="en-GB" sz="2400" dirty="0" err="1"/>
              <a:t>av</a:t>
            </a:r>
            <a:r>
              <a:rPr lang="en-GB" sz="2400" dirty="0"/>
              <a:t> total)			</a:t>
            </a:r>
            <a:r>
              <a:rPr lang="en-GB" sz="2400" dirty="0" smtClean="0"/>
              <a:t>22.9 (World </a:t>
            </a:r>
            <a:r>
              <a:rPr lang="en-GB" sz="2400" dirty="0"/>
              <a:t>Bank)</a:t>
            </a:r>
          </a:p>
          <a:p>
            <a:pPr>
              <a:lnSpc>
                <a:spcPct val="80000"/>
              </a:lnSpc>
            </a:pPr>
            <a:r>
              <a:rPr lang="en-GB" sz="2400" dirty="0" smtClean="0"/>
              <a:t>Killed  </a:t>
            </a:r>
            <a:r>
              <a:rPr lang="en-GB" sz="2400" dirty="0"/>
              <a:t>during wars (estimates)		</a:t>
            </a:r>
            <a:r>
              <a:rPr lang="en-GB" sz="2400" dirty="0" smtClean="0"/>
              <a:t>1,5 mill.</a:t>
            </a: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Expected </a:t>
            </a:r>
            <a:r>
              <a:rPr lang="en-GB" sz="2400" dirty="0" err="1"/>
              <a:t>lifelength</a:t>
            </a:r>
            <a:r>
              <a:rPr lang="en-GB" sz="2400" dirty="0"/>
              <a:t>			</a:t>
            </a:r>
            <a:r>
              <a:rPr lang="en-GB" sz="2400" dirty="0" smtClean="0"/>
              <a:t>	48,7 years (UNDP</a:t>
            </a:r>
            <a:r>
              <a:rPr lang="en-GB" sz="2400" dirty="0"/>
              <a:t>)</a:t>
            </a:r>
          </a:p>
          <a:p>
            <a:pPr>
              <a:lnSpc>
                <a:spcPct val="80000"/>
              </a:lnSpc>
            </a:pPr>
            <a:r>
              <a:rPr lang="en-GB" sz="2400" dirty="0"/>
              <a:t>Mother mortality (per 100,000 live births)	</a:t>
            </a:r>
            <a:r>
              <a:rPr lang="en-GB" sz="2400" dirty="0" smtClean="0"/>
              <a:t>1 in 11 (</a:t>
            </a:r>
            <a:r>
              <a:rPr lang="en-GB" sz="2400" dirty="0" err="1" smtClean="0"/>
              <a:t>Womenhood</a:t>
            </a:r>
            <a:r>
              <a:rPr lang="en-GB" sz="2400" dirty="0" smtClean="0"/>
              <a:t>)</a:t>
            </a: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Child mortality (per 1,000 live births)		   257 (UNICEF)</a:t>
            </a:r>
          </a:p>
          <a:p>
            <a:pPr>
              <a:lnSpc>
                <a:spcPct val="80000"/>
              </a:lnSpc>
            </a:pPr>
            <a:r>
              <a:rPr lang="en-GB" sz="2400" dirty="0"/>
              <a:t>Illiterate 				</a:t>
            </a:r>
            <a:r>
              <a:rPr lang="en-GB" sz="2400" dirty="0" smtClean="0"/>
              <a:t>		64</a:t>
            </a:r>
            <a:r>
              <a:rPr lang="en-GB" sz="2400" dirty="0"/>
              <a:t>% (UNDP</a:t>
            </a:r>
            <a:r>
              <a:rPr lang="en-GB" sz="2400" dirty="0" smtClean="0"/>
              <a:t>)</a:t>
            </a:r>
          </a:p>
          <a:p>
            <a:pPr>
              <a:lnSpc>
                <a:spcPct val="80000"/>
              </a:lnSpc>
              <a:buNone/>
            </a:pPr>
            <a:endParaRPr lang="en-GB" sz="2400" dirty="0"/>
          </a:p>
          <a:p>
            <a:pPr>
              <a:lnSpc>
                <a:spcPct val="80000"/>
              </a:lnSpc>
              <a:buNone/>
            </a:pPr>
            <a:r>
              <a:rPr lang="en-GB" sz="2400" dirty="0" smtClean="0"/>
              <a:t>The worst place in the world for women</a:t>
            </a:r>
            <a:endParaRPr lang="en-GB" sz="2400" dirty="0"/>
          </a:p>
          <a:p>
            <a:pPr>
              <a:lnSpc>
                <a:spcPct val="80000"/>
              </a:lnSpc>
              <a:buFontTx/>
              <a:buNone/>
            </a:pPr>
            <a:endParaRPr lang="en-GB" sz="16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dirty="0"/>
              <a:t>					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6719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Etnisk balanse</a:t>
            </a:r>
            <a:endParaRPr lang="en-US" dirty="0"/>
          </a:p>
        </p:txBody>
      </p:sp>
      <p:pic>
        <p:nvPicPr>
          <p:cNvPr id="175107" name="Picture 3" descr="Afghanistan ma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47864" y="2161211"/>
            <a:ext cx="4785543" cy="3832693"/>
          </a:xfrm>
          <a:noFill/>
          <a:ln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564904"/>
            <a:ext cx="1368152" cy="202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437112"/>
            <a:ext cx="2232248" cy="16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Nabolanda sin rolle</a:t>
            </a:r>
            <a:endParaRPr lang="en-US" dirty="0"/>
          </a:p>
        </p:txBody>
      </p:sp>
      <p:pic>
        <p:nvPicPr>
          <p:cNvPr id="178179" name="Picture 3" descr="Afg in region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9592" y="1916832"/>
            <a:ext cx="6920105" cy="4248472"/>
          </a:xfrm>
          <a:noFill/>
          <a:ln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Migrasjon påverkar konflikt, </a:t>
            </a:r>
            <a:r>
              <a:rPr lang="nb-NO" dirty="0"/>
              <a:t>s</a:t>
            </a:r>
            <a:r>
              <a:rPr lang="nb-NO" dirty="0" smtClean="0"/>
              <a:t>tatsbygging og demokratisering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dirty="0" err="1" smtClean="0"/>
              <a:t>Flyktningar</a:t>
            </a:r>
            <a:r>
              <a:rPr lang="en-GB" dirty="0" smtClean="0"/>
              <a:t>  78- 89               		5 mill</a:t>
            </a:r>
          </a:p>
          <a:p>
            <a:pPr>
              <a:lnSpc>
                <a:spcPct val="80000"/>
              </a:lnSpc>
            </a:pPr>
            <a:r>
              <a:rPr lang="en-GB" dirty="0" smtClean="0"/>
              <a:t>“</a:t>
            </a:r>
            <a:r>
              <a:rPr lang="en-GB" dirty="0" err="1" smtClean="0"/>
              <a:t>Flyktningar</a:t>
            </a:r>
            <a:r>
              <a:rPr lang="en-GB" dirty="0" smtClean="0"/>
              <a:t>” i Pakistan/Iran		2,66 mill. (UNHCR)  </a:t>
            </a:r>
          </a:p>
          <a:p>
            <a:pPr>
              <a:lnSpc>
                <a:spcPct val="80000"/>
              </a:lnSpc>
            </a:pPr>
            <a:r>
              <a:rPr lang="en-GB" dirty="0" smtClean="0"/>
              <a:t>IDPs				</a:t>
            </a:r>
            <a:r>
              <a:rPr lang="en-GB" dirty="0" err="1" smtClean="0"/>
              <a:t>appr</a:t>
            </a:r>
            <a:r>
              <a:rPr lang="en-GB" dirty="0" smtClean="0"/>
              <a:t>. 0,45 mill (NRC)</a:t>
            </a:r>
          </a:p>
          <a:p>
            <a:pPr>
              <a:lnSpc>
                <a:spcPct val="80000"/>
              </a:lnSpc>
            </a:pPr>
            <a:r>
              <a:rPr lang="en-GB" dirty="0" err="1" smtClean="0"/>
              <a:t>Frivillig</a:t>
            </a:r>
            <a:r>
              <a:rPr lang="en-GB" dirty="0" smtClean="0"/>
              <a:t> return 2001-2011	5, 7 mill &gt; 25 % </a:t>
            </a:r>
            <a:r>
              <a:rPr lang="en-GB" dirty="0" err="1" smtClean="0"/>
              <a:t>av</a:t>
            </a:r>
            <a:r>
              <a:rPr lang="en-GB" dirty="0" smtClean="0"/>
              <a:t> 						</a:t>
            </a:r>
            <a:r>
              <a:rPr lang="en-GB" dirty="0" err="1" smtClean="0"/>
              <a:t>befolkinga</a:t>
            </a:r>
            <a:endParaRPr lang="en-GB" dirty="0" smtClean="0"/>
          </a:p>
          <a:p>
            <a:pPr>
              <a:lnSpc>
                <a:spcPct val="80000"/>
              </a:lnSpc>
            </a:pPr>
            <a:r>
              <a:rPr lang="en-GB" dirty="0" err="1" smtClean="0"/>
              <a:t>Høg</a:t>
            </a:r>
            <a:r>
              <a:rPr lang="en-GB" dirty="0" smtClean="0"/>
              <a:t> </a:t>
            </a:r>
            <a:r>
              <a:rPr lang="en-GB" dirty="0" err="1" smtClean="0"/>
              <a:t>urbanisering</a:t>
            </a:r>
            <a:r>
              <a:rPr lang="en-GB" dirty="0" smtClean="0"/>
              <a:t> for </a:t>
            </a:r>
            <a:r>
              <a:rPr lang="en-GB" dirty="0" err="1" smtClean="0"/>
              <a:t>returnerte</a:t>
            </a:r>
            <a:endParaRPr lang="en-GB" dirty="0" smtClean="0"/>
          </a:p>
          <a:p>
            <a:pPr>
              <a:lnSpc>
                <a:spcPct val="80000"/>
              </a:lnSpc>
            </a:pPr>
            <a:r>
              <a:rPr lang="en-GB" dirty="0" err="1" smtClean="0"/>
              <a:t>Omfattande</a:t>
            </a:r>
            <a:r>
              <a:rPr lang="en-GB" dirty="0" smtClean="0"/>
              <a:t> regional </a:t>
            </a:r>
            <a:r>
              <a:rPr lang="en-GB" dirty="0" err="1" smtClean="0"/>
              <a:t>arbeidsmigrasjon</a:t>
            </a:r>
            <a:endParaRPr lang="en-GB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GB" dirty="0" smtClean="0"/>
              <a:t>Og, </a:t>
            </a:r>
            <a:r>
              <a:rPr lang="en-GB" dirty="0" err="1" smtClean="0"/>
              <a:t>returkonflikter</a:t>
            </a:r>
            <a:r>
              <a:rPr lang="en-GB" dirty="0" smtClean="0"/>
              <a:t>,  “</a:t>
            </a:r>
            <a:r>
              <a:rPr lang="en-GB" dirty="0" err="1" smtClean="0"/>
              <a:t>dei</a:t>
            </a:r>
            <a:r>
              <a:rPr lang="en-GB" dirty="0" smtClean="0"/>
              <a:t> med </a:t>
            </a:r>
            <a:r>
              <a:rPr lang="en-GB" dirty="0" err="1" smtClean="0"/>
              <a:t>utenlandsk</a:t>
            </a:r>
            <a:r>
              <a:rPr lang="en-GB" dirty="0" smtClean="0"/>
              <a:t> pass” i </a:t>
            </a:r>
            <a:r>
              <a:rPr lang="en-GB" dirty="0" err="1" smtClean="0"/>
              <a:t>politikk</a:t>
            </a:r>
            <a:r>
              <a:rPr lang="en-GB" dirty="0" smtClean="0"/>
              <a:t>/business,  no </a:t>
            </a:r>
            <a:r>
              <a:rPr lang="en-GB" dirty="0" err="1" smtClean="0"/>
              <a:t>fornya</a:t>
            </a:r>
            <a:r>
              <a:rPr lang="en-GB" dirty="0" smtClean="0"/>
              <a:t> </a:t>
            </a:r>
            <a:r>
              <a:rPr lang="en-GB" dirty="0" err="1" smtClean="0"/>
              <a:t>utmigrasjon</a:t>
            </a:r>
            <a:endParaRPr lang="en-GB" dirty="0" smtClean="0"/>
          </a:p>
          <a:p>
            <a:pPr>
              <a:lnSpc>
                <a:spcPct val="80000"/>
              </a:lnSpc>
            </a:pPr>
            <a:endParaRPr lang="en-GB" sz="2400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79257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600200"/>
            <a:ext cx="7315200" cy="609600"/>
          </a:xfrm>
        </p:spPr>
        <p:txBody>
          <a:bodyPr/>
          <a:lstStyle/>
          <a:p>
            <a:endParaRPr lang="nb-NO"/>
          </a:p>
        </p:txBody>
      </p:sp>
      <p:pic>
        <p:nvPicPr>
          <p:cNvPr id="305155" name="Picture 3" descr="100_005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700213"/>
            <a:ext cx="7115175" cy="47259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85265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lang="nb-NO" dirty="0" err="1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Krigar</a:t>
            </a:r>
            <a:r>
              <a:rPr sz="44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 -1979 – 2001</a:t>
            </a:r>
            <a:r>
              <a:rPr lang="nb-NO" sz="44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- 2012 &amp; ideologi og religion</a:t>
            </a:r>
            <a:endParaRPr sz="4400" dirty="0" smtClean="0">
              <a:latin typeface="Calibri" pitchFamily="34" charset="0"/>
              <a:ea typeface="Lucida Sans Unicode" pitchFamily="34" charset="0"/>
              <a:cs typeface="Arial" pitchFamily="34" charset="0"/>
            </a:endParaRPr>
          </a:p>
        </p:txBody>
      </p:sp>
      <p:pic>
        <p:nvPicPr>
          <p:cNvPr id="8909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33940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2349500"/>
            <a:ext cx="39274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4365625"/>
            <a:ext cx="3382962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4365625"/>
            <a:ext cx="1800225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688" y="4365625"/>
            <a:ext cx="1800225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76043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Religion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dirty="0" err="1" smtClean="0"/>
              <a:t>Majoritet</a:t>
            </a:r>
            <a:r>
              <a:rPr lang="en-GB" sz="3200" dirty="0" smtClean="0"/>
              <a:t> </a:t>
            </a:r>
            <a:r>
              <a:rPr lang="en-GB" sz="3200" dirty="0" err="1" smtClean="0"/>
              <a:t>sunni</a:t>
            </a:r>
            <a:r>
              <a:rPr lang="en-GB" sz="3200" dirty="0" smtClean="0"/>
              <a:t> </a:t>
            </a:r>
            <a:r>
              <a:rPr lang="en-GB" sz="3200" dirty="0" err="1" smtClean="0"/>
              <a:t>muslimar</a:t>
            </a:r>
            <a:r>
              <a:rPr lang="en-GB" sz="3200" dirty="0" smtClean="0"/>
              <a:t> (</a:t>
            </a:r>
            <a:r>
              <a:rPr lang="en-GB" sz="3200" dirty="0" err="1" smtClean="0"/>
              <a:t>hanafi</a:t>
            </a:r>
            <a:r>
              <a:rPr lang="en-GB" sz="3200" dirty="0" smtClean="0"/>
              <a:t>)</a:t>
            </a:r>
          </a:p>
          <a:p>
            <a:r>
              <a:rPr lang="en-GB" sz="3200" dirty="0" err="1" smtClean="0"/>
              <a:t>Minoritet</a:t>
            </a:r>
            <a:r>
              <a:rPr lang="en-GB" sz="3200" dirty="0" smtClean="0"/>
              <a:t> </a:t>
            </a:r>
            <a:r>
              <a:rPr lang="en-GB" sz="3200" dirty="0" err="1" smtClean="0"/>
              <a:t>shia</a:t>
            </a:r>
            <a:r>
              <a:rPr lang="en-GB" sz="3200" dirty="0" smtClean="0"/>
              <a:t> </a:t>
            </a:r>
            <a:r>
              <a:rPr lang="en-GB" sz="3200" dirty="0" err="1" smtClean="0"/>
              <a:t>muslimar</a:t>
            </a:r>
            <a:r>
              <a:rPr lang="en-GB" sz="3200" dirty="0" smtClean="0"/>
              <a:t> (&gt;20 %)</a:t>
            </a:r>
          </a:p>
          <a:p>
            <a:r>
              <a:rPr lang="en-GB" sz="3200" dirty="0" err="1" smtClean="0"/>
              <a:t>Små</a:t>
            </a:r>
            <a:r>
              <a:rPr lang="en-GB" sz="3200" dirty="0" smtClean="0"/>
              <a:t> </a:t>
            </a:r>
            <a:r>
              <a:rPr lang="en-GB" sz="3200" dirty="0" err="1" smtClean="0"/>
              <a:t>grupper</a:t>
            </a:r>
            <a:r>
              <a:rPr lang="en-GB" sz="3200" dirty="0" smtClean="0"/>
              <a:t> </a:t>
            </a:r>
            <a:r>
              <a:rPr lang="en-GB" sz="3200" dirty="0" err="1" smtClean="0"/>
              <a:t>av</a:t>
            </a:r>
            <a:r>
              <a:rPr lang="en-GB" sz="3200" dirty="0" smtClean="0"/>
              <a:t> </a:t>
            </a:r>
            <a:r>
              <a:rPr lang="en-GB" sz="3200" dirty="0" err="1" smtClean="0"/>
              <a:t>Ismaelis</a:t>
            </a:r>
            <a:r>
              <a:rPr lang="en-GB" sz="3200" dirty="0" smtClean="0"/>
              <a:t> i </a:t>
            </a:r>
            <a:r>
              <a:rPr lang="en-GB" sz="3200" dirty="0" err="1" smtClean="0"/>
              <a:t>nord</a:t>
            </a:r>
            <a:endParaRPr lang="en-GB" sz="3200" dirty="0" smtClean="0"/>
          </a:p>
          <a:p>
            <a:r>
              <a:rPr lang="en-GB" sz="3200" dirty="0" err="1" smtClean="0"/>
              <a:t>Nokre</a:t>
            </a:r>
            <a:r>
              <a:rPr lang="en-GB" sz="3200" dirty="0" smtClean="0"/>
              <a:t> </a:t>
            </a:r>
            <a:r>
              <a:rPr lang="en-GB" sz="3200" dirty="0" err="1" smtClean="0"/>
              <a:t>sikhar</a:t>
            </a:r>
            <a:r>
              <a:rPr lang="en-GB" sz="3200" dirty="0" smtClean="0"/>
              <a:t> (traders), </a:t>
            </a:r>
            <a:r>
              <a:rPr lang="en-GB" sz="3200" dirty="0" err="1" smtClean="0"/>
              <a:t>kristne</a:t>
            </a:r>
            <a:r>
              <a:rPr lang="en-GB" sz="3200" dirty="0" smtClean="0"/>
              <a:t> og </a:t>
            </a:r>
            <a:r>
              <a:rPr lang="en-GB" sz="3200" dirty="0" err="1" smtClean="0"/>
              <a:t>jødar</a:t>
            </a:r>
            <a:endParaRPr lang="en-GB" sz="3200" dirty="0" smtClean="0"/>
          </a:p>
          <a:p>
            <a:endParaRPr lang="en-GB" sz="3200" dirty="0"/>
          </a:p>
          <a:p>
            <a:r>
              <a:rPr lang="en-GB" sz="3200" dirty="0" smtClean="0"/>
              <a:t>2013: Saudi </a:t>
            </a:r>
            <a:r>
              <a:rPr lang="en-GB" sz="3200" dirty="0" err="1" smtClean="0"/>
              <a:t>Arabisk</a:t>
            </a:r>
            <a:r>
              <a:rPr lang="en-GB" sz="3200" dirty="0" smtClean="0"/>
              <a:t>/</a:t>
            </a:r>
            <a:r>
              <a:rPr lang="en-GB" sz="3200" dirty="0" err="1" smtClean="0"/>
              <a:t>Iransk</a:t>
            </a:r>
            <a:r>
              <a:rPr lang="en-GB" sz="3200" dirty="0" smtClean="0"/>
              <a:t> “</a:t>
            </a:r>
            <a:r>
              <a:rPr lang="en-GB" sz="3200" dirty="0" err="1" smtClean="0"/>
              <a:t>konkurranse</a:t>
            </a:r>
            <a:r>
              <a:rPr lang="en-GB" sz="3200" dirty="0" smtClean="0"/>
              <a:t>”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221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098" name="Picture 2" descr="\\CMIFile\Users\arnes\My Documents\Skrivebord\FARYAB+ AFG\Buskashi\DSCN79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517" y="1288610"/>
            <a:ext cx="7865907" cy="5308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4257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Kva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typisk</a:t>
            </a:r>
            <a:r>
              <a:rPr lang="en-GB" dirty="0" smtClean="0"/>
              <a:t> Afghans?</a:t>
            </a:r>
            <a:endParaRPr lang="en-GB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nn-NO" sz="2000" b="1" dirty="0" smtClean="0"/>
              <a:t>Familie/stamme/gruppe er primærnettverk </a:t>
            </a:r>
            <a:r>
              <a:rPr lang="nn-NO" sz="2000" dirty="0" smtClean="0"/>
              <a:t>– kombinert med Islam og respekt for eldre</a:t>
            </a:r>
          </a:p>
          <a:p>
            <a:pPr>
              <a:lnSpc>
                <a:spcPct val="90000"/>
              </a:lnSpc>
            </a:pPr>
            <a:r>
              <a:rPr lang="nn-NO" sz="2000" b="1" dirty="0" smtClean="0"/>
              <a:t>Ære og gjestfriheit er viktig, </a:t>
            </a:r>
            <a:r>
              <a:rPr lang="nn-NO" sz="2000" dirty="0" smtClean="0"/>
              <a:t>og ein stolt historie om å ha forsvart uavhengigheit</a:t>
            </a:r>
          </a:p>
          <a:p>
            <a:pPr>
              <a:lnSpc>
                <a:spcPct val="90000"/>
              </a:lnSpc>
            </a:pPr>
            <a:r>
              <a:rPr lang="nn-NO" sz="2000" dirty="0" smtClean="0"/>
              <a:t>Eit </a:t>
            </a:r>
            <a:r>
              <a:rPr lang="nn-NO" sz="2000" b="1" dirty="0" smtClean="0"/>
              <a:t>manns samfunn</a:t>
            </a:r>
            <a:r>
              <a:rPr lang="nn-NO" sz="2000" dirty="0" smtClean="0"/>
              <a:t>, marginal endring av kvinner sin rolle og innflytelse</a:t>
            </a:r>
          </a:p>
          <a:p>
            <a:pPr>
              <a:lnSpc>
                <a:spcPct val="90000"/>
              </a:lnSpc>
            </a:pPr>
            <a:r>
              <a:rPr lang="nn-NO" sz="2000" b="1" dirty="0" smtClean="0"/>
              <a:t>Konsultasjon og konsensus er  viktig </a:t>
            </a:r>
            <a:r>
              <a:rPr lang="nn-NO" sz="2000" dirty="0" smtClean="0"/>
              <a:t>– alle med på råd, forhandlar sitt rom</a:t>
            </a:r>
          </a:p>
          <a:p>
            <a:pPr>
              <a:lnSpc>
                <a:spcPct val="90000"/>
              </a:lnSpc>
            </a:pPr>
            <a:r>
              <a:rPr lang="nn-NO" sz="2000" dirty="0" smtClean="0"/>
              <a:t>Eit </a:t>
            </a:r>
            <a:r>
              <a:rPr lang="nn-NO" sz="2000" b="1" dirty="0" smtClean="0"/>
              <a:t>’</a:t>
            </a:r>
            <a:r>
              <a:rPr lang="nn-NO" sz="2000" b="1" dirty="0" err="1" smtClean="0"/>
              <a:t>munteleg</a:t>
            </a:r>
            <a:r>
              <a:rPr lang="nn-NO" sz="2000" b="1" dirty="0" smtClean="0"/>
              <a:t> samfunn”</a:t>
            </a:r>
            <a:r>
              <a:rPr lang="nn-NO" sz="2000" dirty="0" smtClean="0"/>
              <a:t>, eit ord er eit ord, du må ivareta “</a:t>
            </a:r>
            <a:r>
              <a:rPr lang="nn-NO" sz="2000" dirty="0" err="1" smtClean="0"/>
              <a:t>navnet</a:t>
            </a:r>
            <a:r>
              <a:rPr lang="nn-NO" sz="2000" dirty="0" smtClean="0"/>
              <a:t> ditt”, familie bakgrunn </a:t>
            </a:r>
            <a:r>
              <a:rPr lang="nn-NO" sz="2000" dirty="0" err="1" smtClean="0"/>
              <a:t>viktg</a:t>
            </a:r>
            <a:endParaRPr lang="nn-NO" sz="2000" dirty="0" smtClean="0"/>
          </a:p>
          <a:p>
            <a:pPr>
              <a:lnSpc>
                <a:spcPct val="90000"/>
              </a:lnSpc>
            </a:pPr>
            <a:r>
              <a:rPr lang="nn-NO" sz="2000" dirty="0" smtClean="0"/>
              <a:t>Stor </a:t>
            </a:r>
            <a:r>
              <a:rPr lang="nn-NO" sz="2000" dirty="0" err="1" smtClean="0"/>
              <a:t>skildnad</a:t>
            </a:r>
            <a:r>
              <a:rPr lang="nn-NO" sz="2000" dirty="0" smtClean="0"/>
              <a:t> mellom by og land</a:t>
            </a:r>
            <a:r>
              <a:rPr lang="nn-NO" sz="2000" b="1" dirty="0" smtClean="0"/>
              <a:t> </a:t>
            </a:r>
          </a:p>
          <a:p>
            <a:pPr>
              <a:lnSpc>
                <a:spcPct val="90000"/>
              </a:lnSpc>
              <a:buNone/>
            </a:pPr>
            <a:endParaRPr lang="nn-NO" sz="2000" b="1" dirty="0" smtClean="0"/>
          </a:p>
          <a:p>
            <a:pPr>
              <a:lnSpc>
                <a:spcPct val="90000"/>
              </a:lnSpc>
              <a:buNone/>
            </a:pPr>
            <a:r>
              <a:rPr lang="nn-NO" sz="2000" b="1" dirty="0" smtClean="0"/>
              <a:t>Men krig har ført til endring, nokon er </a:t>
            </a:r>
            <a:r>
              <a:rPr lang="nn-NO" sz="2000" b="1" dirty="0" err="1" smtClean="0"/>
              <a:t>komt</a:t>
            </a:r>
            <a:r>
              <a:rPr lang="nn-NO" sz="2000" b="1" dirty="0" smtClean="0"/>
              <a:t> fram med makt</a:t>
            </a:r>
          </a:p>
        </p:txBody>
      </p:sp>
    </p:spTree>
    <p:extLst>
      <p:ext uri="{BB962C8B-B14F-4D97-AF65-F5344CB8AC3E}">
        <p14:creationId xmlns:p14="http://schemas.microsoft.com/office/powerpoint/2010/main" val="2854116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571612"/>
            <a:ext cx="6648647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598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Afghansk framtid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n-NO" sz="2400" dirty="0" smtClean="0"/>
              <a:t>Situasjon etter 12 år med </a:t>
            </a:r>
            <a:r>
              <a:rPr lang="nn-NO" sz="2400" dirty="0" err="1" smtClean="0"/>
              <a:t>internajonalt</a:t>
            </a:r>
            <a:r>
              <a:rPr lang="nn-NO" sz="2400" dirty="0" smtClean="0"/>
              <a:t> nærvære</a:t>
            </a:r>
          </a:p>
          <a:p>
            <a:pPr marL="0" indent="0">
              <a:buNone/>
            </a:pPr>
            <a:endParaRPr lang="nn-NO" sz="2000" dirty="0" smtClean="0"/>
          </a:p>
          <a:p>
            <a:pPr marL="0" indent="0">
              <a:buNone/>
            </a:pPr>
            <a:r>
              <a:rPr lang="nn-NO" sz="2000" dirty="0" smtClean="0"/>
              <a:t>Del 1: Viktig å vite litt om, krig eller fred eller noko anna?</a:t>
            </a:r>
          </a:p>
          <a:p>
            <a:pPr marL="0" indent="0">
              <a:buNone/>
            </a:pPr>
            <a:r>
              <a:rPr lang="nn-NO" sz="2000" b="1" dirty="0" smtClean="0"/>
              <a:t>Demokrati/statsbygging</a:t>
            </a:r>
            <a:r>
              <a:rPr lang="nn-NO" sz="2000" dirty="0" smtClean="0"/>
              <a:t>: parlament og val av president</a:t>
            </a:r>
          </a:p>
          <a:p>
            <a:pPr marL="0" indent="0">
              <a:buNone/>
            </a:pPr>
            <a:r>
              <a:rPr lang="nn-NO" sz="2000" b="1" dirty="0"/>
              <a:t>Sikkerheit</a:t>
            </a:r>
            <a:r>
              <a:rPr lang="nn-NO" sz="2000" dirty="0"/>
              <a:t>: regionale forskjellar, oppbygging av hær og </a:t>
            </a:r>
            <a:r>
              <a:rPr lang="nn-NO" sz="2000" dirty="0" smtClean="0"/>
              <a:t>politi</a:t>
            </a:r>
          </a:p>
          <a:p>
            <a:pPr marL="0" indent="0">
              <a:buNone/>
            </a:pPr>
            <a:r>
              <a:rPr lang="nn-NO" sz="2000" b="1" dirty="0" smtClean="0"/>
              <a:t>Utvikling: </a:t>
            </a:r>
            <a:r>
              <a:rPr lang="nn-NO" sz="2000" dirty="0" smtClean="0"/>
              <a:t>helse, utdanning, landsbygdutvikling og jobbar</a:t>
            </a:r>
          </a:p>
          <a:p>
            <a:pPr marL="0" indent="0">
              <a:buNone/>
            </a:pPr>
            <a:r>
              <a:rPr lang="nn-NO" sz="2000" b="1" dirty="0" smtClean="0"/>
              <a:t>Fredsforhandlingar, </a:t>
            </a:r>
            <a:r>
              <a:rPr lang="nn-NO" sz="2000" dirty="0" smtClean="0"/>
              <a:t>håp eller meir konflikt?</a:t>
            </a:r>
          </a:p>
          <a:p>
            <a:pPr marL="0" indent="0">
              <a:buNone/>
            </a:pPr>
            <a:r>
              <a:rPr lang="nn-NO" sz="2000" b="1" dirty="0" smtClean="0"/>
              <a:t>Frivillig retur</a:t>
            </a:r>
          </a:p>
          <a:p>
            <a:pPr marL="0" indent="0">
              <a:buNone/>
            </a:pPr>
            <a:r>
              <a:rPr lang="nn-NO" sz="2000" dirty="0" smtClean="0"/>
              <a:t>Del 2: Den vanskelege samtalen</a:t>
            </a:r>
          </a:p>
          <a:p>
            <a:pPr marL="0" indent="0">
              <a:buNone/>
            </a:pPr>
            <a:r>
              <a:rPr lang="nb-NO" sz="2000" b="1" dirty="0" smtClean="0"/>
              <a:t>Formidling til og samtale med </a:t>
            </a:r>
            <a:r>
              <a:rPr lang="nb-NO" sz="2000" b="1" dirty="0" err="1" smtClean="0"/>
              <a:t>dei</a:t>
            </a:r>
            <a:r>
              <a:rPr lang="nb-NO" sz="2000" b="1" dirty="0" smtClean="0"/>
              <a:t> som </a:t>
            </a:r>
            <a:r>
              <a:rPr lang="nb-NO" sz="2000" b="1" dirty="0" err="1" smtClean="0"/>
              <a:t>ikkje</a:t>
            </a:r>
            <a:r>
              <a:rPr lang="nb-NO" sz="2000" b="1" dirty="0" smtClean="0"/>
              <a:t> vil vite</a:t>
            </a:r>
          </a:p>
          <a:p>
            <a:endParaRPr lang="nb-NO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14372" name="Picture 4" descr="101_01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8212" y="1124744"/>
            <a:ext cx="7692611" cy="53221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544724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Religious </a:t>
            </a:r>
            <a:r>
              <a:rPr lang="en-GB" dirty="0" smtClean="0"/>
              <a:t>practise &amp; influence</a:t>
            </a:r>
            <a:endParaRPr lang="en-GB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714488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GB" sz="2400" dirty="0" smtClean="0"/>
          </a:p>
          <a:p>
            <a:pPr>
              <a:lnSpc>
                <a:spcPct val="80000"/>
              </a:lnSpc>
            </a:pPr>
            <a:r>
              <a:rPr lang="en-GB" sz="2400" dirty="0" smtClean="0"/>
              <a:t>Afghanistan </a:t>
            </a:r>
            <a:r>
              <a:rPr lang="en-GB" sz="2400" dirty="0"/>
              <a:t>is an Islamic State – and all other laws are to abide with </a:t>
            </a:r>
            <a:r>
              <a:rPr lang="en-GB" sz="2400" b="1" dirty="0" err="1"/>
              <a:t>sharia</a:t>
            </a:r>
            <a:endParaRPr lang="en-GB" sz="2400" b="1" dirty="0"/>
          </a:p>
          <a:p>
            <a:pPr>
              <a:lnSpc>
                <a:spcPct val="80000"/>
              </a:lnSpc>
            </a:pPr>
            <a:r>
              <a:rPr lang="en-GB" sz="2400" dirty="0"/>
              <a:t>Islam important, but </a:t>
            </a:r>
            <a:r>
              <a:rPr lang="en-GB" sz="2400" dirty="0" smtClean="0"/>
              <a:t>unclear balance </a:t>
            </a:r>
            <a:r>
              <a:rPr lang="en-GB" sz="2400" dirty="0"/>
              <a:t>between religion and tradition </a:t>
            </a:r>
            <a:r>
              <a:rPr lang="en-GB" sz="2400" dirty="0" smtClean="0"/>
              <a:t> </a:t>
            </a: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The mosque is an important religious and social meeting point, mullahs/ </a:t>
            </a:r>
            <a:r>
              <a:rPr lang="en-GB" sz="2400" dirty="0" err="1"/>
              <a:t>maulawias</a:t>
            </a:r>
            <a:r>
              <a:rPr lang="en-GB" sz="2400" dirty="0"/>
              <a:t> (religious leaders) hold major </a:t>
            </a:r>
            <a:r>
              <a:rPr lang="en-GB" sz="2400" dirty="0" smtClean="0"/>
              <a:t>influence</a:t>
            </a: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Major differences between villages and cities when it comes to religious </a:t>
            </a:r>
            <a:r>
              <a:rPr lang="en-GB" sz="2400" dirty="0" smtClean="0"/>
              <a:t>practise</a:t>
            </a:r>
          </a:p>
          <a:p>
            <a:pPr>
              <a:lnSpc>
                <a:spcPct val="80000"/>
              </a:lnSpc>
            </a:pPr>
            <a:endParaRPr lang="en-GB" sz="2200" b="1" dirty="0"/>
          </a:p>
          <a:p>
            <a:pPr marL="0" indent="0">
              <a:lnSpc>
                <a:spcPct val="80000"/>
              </a:lnSpc>
              <a:buNone/>
            </a:pPr>
            <a:r>
              <a:rPr lang="en-GB" sz="2200" b="1" dirty="0" smtClean="0"/>
              <a:t>I </a:t>
            </a:r>
            <a:r>
              <a:rPr lang="en-GB" sz="2200" b="1" dirty="0" err="1" smtClean="0"/>
              <a:t>Noreg</a:t>
            </a:r>
            <a:r>
              <a:rPr lang="en-GB" sz="2200" b="1" dirty="0" smtClean="0"/>
              <a:t>; </a:t>
            </a:r>
            <a:r>
              <a:rPr lang="en-GB" sz="2200" b="1" dirty="0" err="1" smtClean="0"/>
              <a:t>innom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moskeen</a:t>
            </a:r>
            <a:r>
              <a:rPr lang="en-GB" sz="2200" b="1" dirty="0" smtClean="0"/>
              <a:t>, for </a:t>
            </a:r>
            <a:r>
              <a:rPr lang="en-GB" sz="2200" b="1" dirty="0" err="1" smtClean="0"/>
              <a:t>nettverk</a:t>
            </a:r>
            <a:r>
              <a:rPr lang="en-GB" sz="2200" b="1" dirty="0" smtClean="0"/>
              <a:t>, men </a:t>
            </a:r>
            <a:r>
              <a:rPr lang="en-GB" sz="2200" b="1" dirty="0" err="1" smtClean="0"/>
              <a:t>lite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kontakt</a:t>
            </a:r>
            <a:r>
              <a:rPr lang="en-GB" sz="2200" b="1" dirty="0" smtClean="0"/>
              <a:t> – og </a:t>
            </a:r>
            <a:r>
              <a:rPr lang="en-GB" sz="2200" b="1" dirty="0" err="1" smtClean="0"/>
              <a:t>lite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praksis</a:t>
            </a:r>
            <a:r>
              <a:rPr lang="en-GB" sz="2200" b="1" dirty="0" smtClean="0"/>
              <a:t>. MEN, </a:t>
            </a:r>
            <a:r>
              <a:rPr lang="en-GB" sz="2200" b="1" dirty="0" err="1" smtClean="0"/>
              <a:t>viktig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om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noko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alvorleg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skjer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239598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398741" cy="49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0083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 smtClean="0"/>
              <a:t>Herat</a:t>
            </a:r>
            <a:r>
              <a:rPr lang="nb-NO" dirty="0" smtClean="0"/>
              <a:t>, 1400 – 1500, Ms. </a:t>
            </a:r>
            <a:r>
              <a:rPr lang="nb-NO" dirty="0" err="1" smtClean="0"/>
              <a:t>Gowhar</a:t>
            </a:r>
            <a:r>
              <a:rPr lang="nb-NO" dirty="0" smtClean="0"/>
              <a:t> </a:t>
            </a:r>
            <a:r>
              <a:rPr lang="nb-NO" dirty="0" err="1" smtClean="0"/>
              <a:t>Shad</a:t>
            </a:r>
            <a:r>
              <a:rPr lang="nb-NO" dirty="0" smtClean="0"/>
              <a:t> Begum</a:t>
            </a:r>
            <a:endParaRPr lang="nb-NO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32856"/>
            <a:ext cx="2864762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2664296" cy="394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5023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052736"/>
            <a:ext cx="3674239" cy="543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5023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pic>
        <p:nvPicPr>
          <p:cNvPr id="5" name="Picture 2" descr="C:\Users\arnes\Desktop\Afghan women in Kabul Mohammad Ismail Reuter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8510041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238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37856"/>
            <a:ext cx="7416824" cy="482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871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26" name="Picture 2" descr="\\CMIFile\Users\arnes\My Pictures\Herat - b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645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050" name="Picture 2" descr="\\CMIFile\Users\arnes\My Pictures\Herat - lunsj for 2 gut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22" y="764704"/>
            <a:ext cx="4443958" cy="592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52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857364"/>
            <a:ext cx="747712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73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344816" cy="55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729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074" name="Picture 2" descr="\\CMIFile\Users\arnes\My Pictures\Fiskerest i Sarob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927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Demokratisering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Bonn avtale 2001 (uten Taliban)– Afghanistan sjølvstendig stat, 	</a:t>
            </a:r>
          </a:p>
          <a:p>
            <a:pPr lvl="1"/>
            <a:r>
              <a:rPr lang="nb-NO" dirty="0" smtClean="0"/>
              <a:t>FN hjelpe med å bygge stat</a:t>
            </a:r>
          </a:p>
          <a:p>
            <a:pPr lvl="1"/>
            <a:r>
              <a:rPr lang="nb-NO" dirty="0"/>
              <a:t>ISAF/NATO hjelpe med </a:t>
            </a:r>
            <a:r>
              <a:rPr lang="nb-NO" dirty="0" err="1"/>
              <a:t>sikkerheit</a:t>
            </a:r>
            <a:endParaRPr lang="nb-NO" dirty="0"/>
          </a:p>
          <a:p>
            <a:pPr lvl="1"/>
            <a:r>
              <a:rPr lang="nb-NO" dirty="0" smtClean="0"/>
              <a:t>Forskjellige land ansvar for enkeltområde – som hær, </a:t>
            </a:r>
            <a:r>
              <a:rPr lang="nb-NO" dirty="0" err="1" smtClean="0"/>
              <a:t>polit</a:t>
            </a:r>
            <a:r>
              <a:rPr lang="nb-NO" dirty="0" smtClean="0"/>
              <a:t>, rettsvesen…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3962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afghan_plan_grap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700" y="1047750"/>
            <a:ext cx="403860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Parlament</a:t>
            </a:r>
            <a:endParaRPr lang="nb-NO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1973702"/>
            <a:ext cx="6984775" cy="465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31428" name="Picture 4" descr="Deputy%20woleswal,%20Zabul1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84438" y="-819150"/>
            <a:ext cx="13200063" cy="8799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Balansegangen</a:t>
            </a:r>
            <a:endParaRPr lang="nb-NO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88840"/>
            <a:ext cx="5904656" cy="431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Presidentval</a:t>
            </a:r>
            <a:r>
              <a:rPr lang="nb-NO" dirty="0" smtClean="0"/>
              <a:t> 2014</a:t>
            </a:r>
            <a:endParaRPr lang="nb-NO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060848"/>
            <a:ext cx="50006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212976"/>
            <a:ext cx="20955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82377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188" y="2132856"/>
            <a:ext cx="5781675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Sikkerheit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902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Sikkerheit – NATO ut innan 2014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2000" dirty="0"/>
              <a:t>I</a:t>
            </a:r>
            <a:r>
              <a:rPr lang="nn-NO" sz="2000" dirty="0" smtClean="0"/>
              <a:t>nternasjonale styrkar, gradvis nedtrapping til 2014 – trening av Afghansk hær/politi</a:t>
            </a:r>
          </a:p>
          <a:p>
            <a:r>
              <a:rPr lang="nn-NO" sz="2000" dirty="0" err="1" smtClean="0"/>
              <a:t>Antall</a:t>
            </a:r>
            <a:r>
              <a:rPr lang="nn-NO" sz="2000" dirty="0" smtClean="0"/>
              <a:t> Afghanske soldatar auka til</a:t>
            </a:r>
            <a:r>
              <a:rPr lang="nb-NO" sz="2000" b="1" dirty="0" smtClean="0"/>
              <a:t> 171,600</a:t>
            </a:r>
            <a:r>
              <a:rPr lang="nn-NO" sz="2000" dirty="0" smtClean="0"/>
              <a:t> </a:t>
            </a:r>
          </a:p>
          <a:p>
            <a:r>
              <a:rPr lang="nn-NO" sz="2000" dirty="0" err="1" smtClean="0"/>
              <a:t>Antal</a:t>
            </a:r>
            <a:r>
              <a:rPr lang="nn-NO" sz="2000" dirty="0" smtClean="0"/>
              <a:t> politi auka til </a:t>
            </a:r>
            <a:r>
              <a:rPr lang="nb-NO" sz="2000" b="1" dirty="0" smtClean="0"/>
              <a:t>134,000 </a:t>
            </a:r>
            <a:endParaRPr lang="nn-NO" sz="2000" dirty="0" smtClean="0"/>
          </a:p>
          <a:p>
            <a:r>
              <a:rPr lang="nn-NO" sz="2000" dirty="0" err="1" smtClean="0"/>
              <a:t>Antal</a:t>
            </a:r>
            <a:r>
              <a:rPr lang="nn-NO" sz="2000" dirty="0" smtClean="0"/>
              <a:t> «Afghan </a:t>
            </a:r>
            <a:r>
              <a:rPr lang="nn-NO" sz="2000" dirty="0" err="1" smtClean="0"/>
              <a:t>Local</a:t>
            </a:r>
            <a:r>
              <a:rPr lang="nn-NO" sz="2000" dirty="0" smtClean="0"/>
              <a:t> Police» auka</a:t>
            </a:r>
          </a:p>
          <a:p>
            <a:r>
              <a:rPr lang="nn-NO" sz="2000" dirty="0" smtClean="0"/>
              <a:t>Norge: trening + Spesialstyrkar i Kabul</a:t>
            </a:r>
          </a:p>
          <a:p>
            <a:pPr marL="0" indent="0">
              <a:buNone/>
            </a:pPr>
            <a:r>
              <a:rPr lang="nn-NO" sz="2000" dirty="0" smtClean="0"/>
              <a:t> </a:t>
            </a:r>
          </a:p>
          <a:p>
            <a:pPr>
              <a:buNone/>
            </a:pPr>
            <a:r>
              <a:rPr lang="nn-NO" sz="2000" dirty="0" smtClean="0"/>
              <a:t>”</a:t>
            </a:r>
            <a:r>
              <a:rPr lang="nn-NO" sz="2000" b="1" dirty="0" smtClean="0"/>
              <a:t>TALIBAN</a:t>
            </a:r>
            <a:r>
              <a:rPr lang="nn-NO" sz="2000" dirty="0" smtClean="0"/>
              <a:t>” – </a:t>
            </a:r>
            <a:r>
              <a:rPr lang="nn-NO" sz="2000" dirty="0" err="1" smtClean="0"/>
              <a:t>kontrollerar</a:t>
            </a:r>
            <a:r>
              <a:rPr lang="nn-NO" sz="2000" dirty="0" smtClean="0"/>
              <a:t> deler av sør og aust og deler av vest – og aukar angrepa i nord + markeringar i Kabul</a:t>
            </a:r>
          </a:p>
          <a:p>
            <a:pPr>
              <a:buNone/>
            </a:pPr>
            <a:endParaRPr lang="nn-NO" sz="2000" dirty="0" smtClean="0"/>
          </a:p>
          <a:p>
            <a:pPr>
              <a:buNone/>
            </a:pPr>
            <a:r>
              <a:rPr lang="nn-NO" sz="2000" b="1" dirty="0" smtClean="0"/>
              <a:t>USA</a:t>
            </a:r>
            <a:r>
              <a:rPr lang="nn-NO" sz="2000" dirty="0" smtClean="0"/>
              <a:t> bygge militærbasar og vil truleg ha soldatar og fly etter 2014 </a:t>
            </a:r>
          </a:p>
          <a:p>
            <a:pPr>
              <a:buNone/>
            </a:pPr>
            <a:endParaRPr lang="nn-NO" sz="2000" b="1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Endra</a:t>
            </a:r>
            <a:r>
              <a:rPr lang="en-GB" dirty="0" smtClean="0"/>
              <a:t> </a:t>
            </a:r>
            <a:r>
              <a:rPr lang="en-GB" dirty="0" err="1" smtClean="0"/>
              <a:t>profil</a:t>
            </a:r>
            <a:r>
              <a:rPr lang="en-GB" dirty="0" smtClean="0"/>
              <a:t> </a:t>
            </a:r>
            <a:r>
              <a:rPr lang="en-GB" dirty="0" err="1" smtClean="0"/>
              <a:t>siste</a:t>
            </a:r>
            <a:r>
              <a:rPr lang="en-GB" dirty="0" smtClean="0"/>
              <a:t> </a:t>
            </a:r>
            <a:r>
              <a:rPr lang="en-GB" dirty="0" err="1" smtClean="0"/>
              <a:t>åra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 smtClean="0"/>
              <a:t>Afghanarar er igjen største gruppe av asylsøkjarar under 18, </a:t>
            </a:r>
            <a:r>
              <a:rPr lang="nn-NO" dirty="0" err="1" smtClean="0"/>
              <a:t>tegn</a:t>
            </a:r>
            <a:r>
              <a:rPr lang="nn-NO" dirty="0" smtClean="0"/>
              <a:t> på 2 ting: afghanarar forventar  vanskelegare tider, og fleire har fått betre råd og investera i ungane si framtid utafor Afghanistan</a:t>
            </a:r>
          </a:p>
          <a:p>
            <a:r>
              <a:rPr lang="nn-NO" dirty="0" smtClean="0"/>
              <a:t>For mange er ikkje Noreg </a:t>
            </a:r>
            <a:r>
              <a:rPr lang="nn-NO" dirty="0" err="1" smtClean="0"/>
              <a:t>førsteval</a:t>
            </a:r>
            <a:r>
              <a:rPr lang="nn-NO" dirty="0" smtClean="0"/>
              <a:t>, det der dei endar opp – dersom ikkje nettverk her</a:t>
            </a:r>
          </a:p>
          <a:p>
            <a:r>
              <a:rPr lang="nn-NO" dirty="0" smtClean="0"/>
              <a:t>Endra profil frå fattige </a:t>
            </a:r>
            <a:r>
              <a:rPr lang="nn-NO" dirty="0" err="1" smtClean="0"/>
              <a:t>Hazaraer</a:t>
            </a:r>
            <a:r>
              <a:rPr lang="nn-NO" dirty="0" smtClean="0"/>
              <a:t>, til fleire andre etniske grupper – betre økonomi/utdanning</a:t>
            </a:r>
          </a:p>
          <a:p>
            <a:r>
              <a:rPr lang="nn-NO" dirty="0" smtClean="0"/>
              <a:t>Framleis flest gutar, </a:t>
            </a:r>
            <a:r>
              <a:rPr lang="nn-NO" dirty="0" err="1" smtClean="0"/>
              <a:t>pga</a:t>
            </a:r>
            <a:r>
              <a:rPr lang="nn-NO" dirty="0" smtClean="0"/>
              <a:t> fluktruta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2512631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7254420" cy="5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Krigføring held fram – men </a:t>
            </a:r>
            <a:r>
              <a:rPr lang="nb-NO" dirty="0" err="1" smtClean="0"/>
              <a:t>meir</a:t>
            </a:r>
            <a:r>
              <a:rPr lang="nb-NO" dirty="0" smtClean="0"/>
              <a:t> afghansk ansvar </a:t>
            </a:r>
            <a:endParaRPr lang="nb-N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475257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645024"/>
            <a:ext cx="42100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51520" y="5013176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“No vision and no plan and no coordination. Still I see the Taliban are very weak but the government is weaker than them.”</a:t>
            </a:r>
            <a:r>
              <a:rPr lang="en-US" sz="1400" dirty="0" smtClean="0"/>
              <a:t> (13.09.2011)</a:t>
            </a:r>
            <a:r>
              <a:rPr lang="en-US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9396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Krigsområde</a:t>
            </a:r>
            <a:endParaRPr lang="nb-NO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516" y="2286000"/>
            <a:ext cx="5976967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492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Flukt </a:t>
            </a:r>
            <a:r>
              <a:rPr lang="nb-NO" dirty="0" err="1" smtClean="0"/>
              <a:t>frå</a:t>
            </a:r>
            <a:r>
              <a:rPr lang="nb-NO" dirty="0" smtClean="0"/>
              <a:t> krigføring</a:t>
            </a:r>
            <a:endParaRPr lang="nb-NO" dirty="0"/>
          </a:p>
        </p:txBody>
      </p:sp>
      <p:pic>
        <p:nvPicPr>
          <p:cNvPr id="2050" name="Picture 2" descr="C:\Users\arnes\Desktop\peanut factory intervi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16832"/>
            <a:ext cx="5410828" cy="4689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1282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Menneskerett og kvinnerett - AIHRC</a:t>
            </a:r>
            <a:endParaRPr lang="nb-NO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12614"/>
            <a:ext cx="4176464" cy="327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3910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FN – </a:t>
            </a:r>
            <a:r>
              <a:rPr lang="en-GB" dirty="0" err="1" smtClean="0"/>
              <a:t>vanskeleg</a:t>
            </a:r>
            <a:r>
              <a:rPr lang="en-GB" dirty="0" smtClean="0"/>
              <a:t> </a:t>
            </a:r>
            <a:r>
              <a:rPr lang="en-GB" dirty="0" err="1" smtClean="0"/>
              <a:t>rolle</a:t>
            </a:r>
            <a:r>
              <a:rPr lang="en-GB" dirty="0" smtClean="0"/>
              <a:t> </a:t>
            </a:r>
            <a:r>
              <a:rPr lang="en-GB" dirty="0" err="1" smtClean="0"/>
              <a:t>pga</a:t>
            </a:r>
            <a:r>
              <a:rPr lang="en-GB" dirty="0" smtClean="0"/>
              <a:t> </a:t>
            </a:r>
            <a:r>
              <a:rPr lang="en-GB" dirty="0" err="1" smtClean="0"/>
              <a:t>sikkerheit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3150" y="2763044"/>
            <a:ext cx="44577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96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BISTAND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Afghanistan er lova 4 </a:t>
            </a:r>
            <a:r>
              <a:rPr lang="nb-NO" dirty="0" err="1" smtClean="0"/>
              <a:t>millardar</a:t>
            </a:r>
            <a:r>
              <a:rPr lang="nb-NO" dirty="0" smtClean="0"/>
              <a:t> US dollar kvart år til 2015</a:t>
            </a:r>
          </a:p>
          <a:p>
            <a:r>
              <a:rPr lang="nb-NO" dirty="0" smtClean="0"/>
              <a:t>Norge har lova 750 </a:t>
            </a:r>
            <a:r>
              <a:rPr lang="nb-NO" dirty="0" err="1" smtClean="0"/>
              <a:t>millionar</a:t>
            </a:r>
            <a:r>
              <a:rPr lang="nb-NO" dirty="0" smtClean="0"/>
              <a:t> NOK kvart år til 2017</a:t>
            </a:r>
          </a:p>
          <a:p>
            <a:r>
              <a:rPr lang="nb-NO" dirty="0" smtClean="0"/>
              <a:t>50 % av støtten skal gå gjennom Afghanske </a:t>
            </a:r>
            <a:r>
              <a:rPr lang="nb-NO" dirty="0" err="1" smtClean="0"/>
              <a:t>myndigheiter</a:t>
            </a:r>
            <a:r>
              <a:rPr lang="nb-NO" dirty="0" smtClean="0"/>
              <a:t>, resten via FN, </a:t>
            </a:r>
            <a:r>
              <a:rPr lang="nb-NO" dirty="0" err="1" smtClean="0"/>
              <a:t>NGOar</a:t>
            </a:r>
            <a:r>
              <a:rPr lang="nb-NO" dirty="0" smtClean="0"/>
              <a:t>…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 smtClean="0"/>
              <a:t>Usikkert kva som vert prioritert framover, men kvinner og MR er norske prioriterte område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317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7007150" cy="42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National Solidarity Project - </a:t>
            </a:r>
            <a:r>
              <a:rPr lang="en-GB" dirty="0" err="1" smtClean="0"/>
              <a:t>landsbygdutvikling</a:t>
            </a:r>
            <a:endParaRPr lang="en-GB" dirty="0"/>
          </a:p>
        </p:txBody>
      </p:sp>
      <p:pic>
        <p:nvPicPr>
          <p:cNvPr id="4" name="Picture 4" descr="IMG_299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1891" y="2286000"/>
            <a:ext cx="5120217" cy="3840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Jordbruk – satsingsområde framover</a:t>
            </a:r>
            <a:endParaRPr lang="nb-NO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04864"/>
            <a:ext cx="5195267" cy="428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6551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/>
          <p:cNvSpPr txBox="1">
            <a:spLocks noGrp="1"/>
          </p:cNvSpPr>
          <p:nvPr>
            <p:ph type="title" idx="4294967295"/>
          </p:nvPr>
        </p:nvSpPr>
        <p:spPr>
          <a:xfrm>
            <a:off x="428625" y="1000125"/>
            <a:ext cx="8229600" cy="1143000"/>
          </a:xfrm>
        </p:spPr>
        <p:txBody>
          <a:bodyPr/>
          <a:lstStyle/>
          <a:p>
            <a:pPr algn="l" eaLnBrk="1">
              <a:buSzPct val="45000"/>
              <a:buFont typeface="StarSymbol"/>
              <a:buChar char="●"/>
            </a:pPr>
            <a:endParaRPr sz="4400" smtClean="0">
              <a:latin typeface="Arial" pitchFamily="34" charset="0"/>
              <a:ea typeface="Lucida Sans Unicode" pitchFamily="34" charset="0"/>
              <a:cs typeface="Arial" pitchFamily="34" charset="0"/>
            </a:endParaRPr>
          </a:p>
        </p:txBody>
      </p:sp>
      <p:sp>
        <p:nvSpPr>
          <p:cNvPr id="211970" name="Content Placeholder 2"/>
          <p:cNvSpPr txBox="1"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marL="0" indent="0" eaLnBrk="1">
              <a:spcBef>
                <a:spcPts val="563"/>
              </a:spcBef>
              <a:spcAft>
                <a:spcPct val="0"/>
              </a:spcAft>
              <a:buFont typeface="StarSymbol"/>
              <a:buNone/>
            </a:pPr>
            <a:endParaRPr smtClean="0">
              <a:latin typeface="Calibri" pitchFamily="34" charset="0"/>
              <a:ea typeface="Lucida Sans Unicode" pitchFamily="34" charset="0"/>
              <a:cs typeface="Arial" pitchFamily="34" charset="0"/>
            </a:endParaRPr>
          </a:p>
          <a:p>
            <a:pPr marL="0" indent="0" eaLnBrk="1">
              <a:spcBef>
                <a:spcPts val="563"/>
              </a:spcBef>
              <a:spcAft>
                <a:spcPct val="0"/>
              </a:spcAft>
              <a:buFont typeface="StarSymbol"/>
              <a:buNone/>
            </a:pPr>
            <a:endParaRPr smtClean="0">
              <a:latin typeface="Calibri" pitchFamily="34" charset="0"/>
              <a:ea typeface="Lucida Sans Unicode" pitchFamily="34" charset="0"/>
              <a:cs typeface="Arial" pitchFamily="34" charset="0"/>
            </a:endParaRPr>
          </a:p>
        </p:txBody>
      </p:sp>
      <p:pic>
        <p:nvPicPr>
          <p:cNvPr id="21197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196975"/>
            <a:ext cx="7993062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5199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17" y="1127049"/>
            <a:ext cx="7132467" cy="475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436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9" descr="Preparing food school girl Rabat Sang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6326293" cy="5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OLJE og MINERALAR, inntekt for Afghanistan?</a:t>
            </a:r>
            <a:endParaRPr lang="nb-NO" dirty="0"/>
          </a:p>
        </p:txBody>
      </p:sp>
      <p:pic>
        <p:nvPicPr>
          <p:cNvPr id="4" name="Picture 2" descr="\\CMIFile\Users\arnes\My Pictures\IMG_02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6267284" cy="4700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</a:t>
            </a:r>
            <a:r>
              <a:rPr lang="nb-NO" dirty="0" smtClean="0"/>
              <a:t>støtte</a:t>
            </a:r>
            <a:endParaRPr lang="nb-NO" dirty="0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nn-NO" sz="1600" dirty="0" smtClean="0"/>
              <a:t>3 </a:t>
            </a:r>
            <a:r>
              <a:rPr lang="nn-NO" sz="1600" dirty="0"/>
              <a:t>prioriterte </a:t>
            </a:r>
            <a:r>
              <a:rPr lang="nn-NO" sz="1600" dirty="0" smtClean="0"/>
              <a:t>utviklingssektorar (4.6 milliardar totalt, 750 mill i året til 2017)</a:t>
            </a:r>
            <a:endParaRPr lang="nn-NO" sz="1600" dirty="0"/>
          </a:p>
          <a:p>
            <a:pPr>
              <a:lnSpc>
                <a:spcPct val="90000"/>
              </a:lnSpc>
            </a:pPr>
            <a:r>
              <a:rPr lang="nn-NO" sz="1600" dirty="0"/>
              <a:t>Statsbygging</a:t>
            </a:r>
          </a:p>
          <a:p>
            <a:pPr>
              <a:lnSpc>
                <a:spcPct val="90000"/>
              </a:lnSpc>
            </a:pPr>
            <a:r>
              <a:rPr lang="nn-NO" sz="1600" dirty="0"/>
              <a:t>Utdanning</a:t>
            </a:r>
          </a:p>
          <a:p>
            <a:pPr>
              <a:lnSpc>
                <a:spcPct val="90000"/>
              </a:lnSpc>
            </a:pPr>
            <a:r>
              <a:rPr lang="nn-NO" sz="1600" dirty="0"/>
              <a:t>Landsbygd utvikling (og helse)</a:t>
            </a:r>
          </a:p>
          <a:p>
            <a:pPr>
              <a:lnSpc>
                <a:spcPct val="90000"/>
              </a:lnSpc>
              <a:buFontTx/>
              <a:buNone/>
            </a:pPr>
            <a:endParaRPr lang="nn-NO" sz="1600" dirty="0"/>
          </a:p>
          <a:p>
            <a:pPr>
              <a:lnSpc>
                <a:spcPct val="90000"/>
              </a:lnSpc>
              <a:buFontTx/>
              <a:buNone/>
            </a:pPr>
            <a:r>
              <a:rPr lang="nn-NO" sz="1600" b="1" dirty="0"/>
              <a:t>Faryab</a:t>
            </a:r>
            <a:r>
              <a:rPr lang="nn-NO" sz="1600" dirty="0"/>
              <a:t> </a:t>
            </a:r>
            <a:r>
              <a:rPr lang="nn-NO" sz="1600" dirty="0" smtClean="0"/>
              <a:t>– 20 %</a:t>
            </a:r>
          </a:p>
          <a:p>
            <a:pPr>
              <a:lnSpc>
                <a:spcPct val="90000"/>
              </a:lnSpc>
              <a:buFontTx/>
              <a:buNone/>
            </a:pPr>
            <a:endParaRPr lang="nn-NO" sz="1600" dirty="0" smtClean="0"/>
          </a:p>
          <a:p>
            <a:pPr>
              <a:buFontTx/>
              <a:buNone/>
            </a:pPr>
            <a:r>
              <a:rPr lang="nb-NO" sz="1600" dirty="0" err="1" smtClean="0"/>
              <a:t>Ca</a:t>
            </a:r>
            <a:r>
              <a:rPr lang="nb-NO" sz="1600" dirty="0" smtClean="0"/>
              <a:t> 280 </a:t>
            </a:r>
            <a:r>
              <a:rPr lang="nb-NO" sz="1600" dirty="0" err="1" smtClean="0"/>
              <a:t>soldatar</a:t>
            </a:r>
            <a:r>
              <a:rPr lang="nb-NO" sz="1600" dirty="0" smtClean="0"/>
              <a:t>,  </a:t>
            </a:r>
            <a:r>
              <a:rPr lang="nb-NO" sz="1600" dirty="0"/>
              <a:t>i</a:t>
            </a:r>
            <a:r>
              <a:rPr lang="nb-NO" sz="1600" dirty="0" smtClean="0"/>
              <a:t> </a:t>
            </a:r>
            <a:r>
              <a:rPr lang="nb-NO" sz="1600" dirty="0" err="1" smtClean="0"/>
              <a:t>Mazar</a:t>
            </a:r>
            <a:r>
              <a:rPr lang="nb-NO" sz="1600" dirty="0" smtClean="0"/>
              <a:t> – e - Sharif</a:t>
            </a:r>
          </a:p>
          <a:p>
            <a:r>
              <a:rPr lang="nb-NO" sz="1600" dirty="0" smtClean="0"/>
              <a:t>Trening av afghansk hær</a:t>
            </a:r>
          </a:p>
          <a:p>
            <a:r>
              <a:rPr lang="nb-NO" sz="1600" dirty="0" smtClean="0"/>
              <a:t>+ </a:t>
            </a:r>
            <a:r>
              <a:rPr lang="nb-NO" sz="1600" dirty="0" err="1" smtClean="0"/>
              <a:t>spesialstyrkar</a:t>
            </a:r>
            <a:r>
              <a:rPr lang="nb-NO" sz="1600" dirty="0" smtClean="0"/>
              <a:t> i Kabul</a:t>
            </a:r>
          </a:p>
          <a:p>
            <a:r>
              <a:rPr lang="nb-NO" sz="1600" dirty="0" smtClean="0"/>
              <a:t>+ politi  </a:t>
            </a:r>
          </a:p>
          <a:p>
            <a:pPr>
              <a:buFontTx/>
              <a:buNone/>
            </a:pPr>
            <a:endParaRPr lang="nb-NO" sz="1600" dirty="0" smtClean="0"/>
          </a:p>
          <a:p>
            <a:pPr>
              <a:buFontTx/>
              <a:buNone/>
            </a:pPr>
            <a:r>
              <a:rPr lang="nb-NO" sz="1600" b="1" dirty="0" smtClean="0"/>
              <a:t>Støtte</a:t>
            </a:r>
            <a:r>
              <a:rPr lang="nb-NO" sz="1600" dirty="0" smtClean="0"/>
              <a:t> for fredsprosess med naboland/ internasjonale </a:t>
            </a:r>
            <a:r>
              <a:rPr lang="nb-NO" sz="1600" dirty="0" err="1" smtClean="0"/>
              <a:t>statar</a:t>
            </a:r>
            <a:r>
              <a:rPr lang="nb-NO" sz="1600" dirty="0" smtClean="0"/>
              <a:t> (m Tyrkia) </a:t>
            </a:r>
            <a:r>
              <a:rPr lang="nb-NO" sz="1600" dirty="0" err="1" smtClean="0"/>
              <a:t>Heart</a:t>
            </a:r>
            <a:r>
              <a:rPr lang="nb-NO" sz="1600" dirty="0" smtClean="0"/>
              <a:t> of Asia</a:t>
            </a:r>
          </a:p>
          <a:p>
            <a:pPr>
              <a:lnSpc>
                <a:spcPct val="90000"/>
              </a:lnSpc>
              <a:buFontTx/>
              <a:buNone/>
            </a:pPr>
            <a:endParaRPr lang="nn-NO" sz="1600" dirty="0"/>
          </a:p>
          <a:p>
            <a:pPr>
              <a:lnSpc>
                <a:spcPct val="90000"/>
              </a:lnSpc>
              <a:buFontTx/>
              <a:buNone/>
            </a:pPr>
            <a:endParaRPr lang="nn-NO" sz="1600" dirty="0"/>
          </a:p>
          <a:p>
            <a:pPr>
              <a:lnSpc>
                <a:spcPct val="90000"/>
              </a:lnSpc>
              <a:buNone/>
            </a:pPr>
            <a:endParaRPr lang="nn-NO" sz="1600" dirty="0"/>
          </a:p>
          <a:p>
            <a:pPr>
              <a:lnSpc>
                <a:spcPct val="90000"/>
              </a:lnSpc>
              <a:buFontTx/>
              <a:buNone/>
            </a:pPr>
            <a:endParaRPr lang="nn-NO" sz="16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nes\Desktop\BURNT WISHES - Bilder-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09772"/>
            <a:ext cx="6912768" cy="487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29170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Fredsforhandlingar</a:t>
            </a:r>
            <a:r>
              <a:rPr lang="nb-NO" dirty="0" smtClean="0"/>
              <a:t> med </a:t>
            </a:r>
            <a:r>
              <a:rPr lang="nb-NO" dirty="0" err="1" smtClean="0"/>
              <a:t>Taliban</a:t>
            </a:r>
            <a:r>
              <a:rPr lang="nb-NO" dirty="0" smtClean="0"/>
              <a:t> ?</a:t>
            </a:r>
            <a:endParaRPr lang="nb-NO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564904"/>
            <a:ext cx="5947901" cy="28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Frivillig retur – «business </a:t>
            </a:r>
            <a:r>
              <a:rPr lang="nb-NO" dirty="0" err="1" smtClean="0"/>
              <a:t>option</a:t>
            </a:r>
            <a:r>
              <a:rPr lang="nb-NO" dirty="0" smtClean="0"/>
              <a:t>»</a:t>
            </a:r>
            <a:endParaRPr lang="nb-NO" dirty="0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GB" sz="2000" b="1" i="1"/>
          </a:p>
          <a:p>
            <a:pPr>
              <a:lnSpc>
                <a:spcPct val="90000"/>
              </a:lnSpc>
              <a:buFontTx/>
              <a:buNone/>
            </a:pPr>
            <a:endParaRPr lang="nb-NO" sz="1600"/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14319"/>
            <a:ext cx="5811986" cy="435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1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Dei </a:t>
            </a:r>
            <a:r>
              <a:rPr lang="en-GB" dirty="0" err="1" smtClean="0"/>
              <a:t>som</a:t>
            </a:r>
            <a:r>
              <a:rPr lang="en-GB" dirty="0" smtClean="0"/>
              <a:t> </a:t>
            </a:r>
            <a:r>
              <a:rPr lang="en-GB" dirty="0" err="1" smtClean="0"/>
              <a:t>vurderar</a:t>
            </a:r>
            <a:r>
              <a:rPr lang="en-GB" dirty="0" smtClean="0"/>
              <a:t> </a:t>
            </a:r>
            <a:r>
              <a:rPr lang="en-GB" dirty="0" err="1" smtClean="0"/>
              <a:t>retur</a:t>
            </a:r>
            <a:r>
              <a:rPr lang="en-GB" dirty="0" smtClean="0"/>
              <a:t> –</a:t>
            </a:r>
            <a:r>
              <a:rPr lang="en-GB" dirty="0" err="1" smtClean="0"/>
              <a:t>eller</a:t>
            </a:r>
            <a:r>
              <a:rPr lang="en-GB" dirty="0" smtClean="0"/>
              <a:t> </a:t>
            </a:r>
            <a:r>
              <a:rPr lang="en-GB" dirty="0" err="1" smtClean="0"/>
              <a:t>ikkje</a:t>
            </a:r>
            <a:r>
              <a:rPr lang="en-GB" dirty="0" smtClean="0"/>
              <a:t> – </a:t>
            </a:r>
            <a:r>
              <a:rPr lang="en-GB" dirty="0" err="1" smtClean="0"/>
              <a:t>utfordrande</a:t>
            </a:r>
            <a:r>
              <a:rPr lang="en-GB" dirty="0" smtClean="0"/>
              <a:t> dialog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Held </a:t>
            </a:r>
            <a:r>
              <a:rPr lang="en-GB" sz="2400" dirty="0" err="1" smtClean="0"/>
              <a:t>på</a:t>
            </a:r>
            <a:r>
              <a:rPr lang="en-GB" sz="2400" dirty="0" smtClean="0"/>
              <a:t> </a:t>
            </a:r>
            <a:r>
              <a:rPr lang="en-GB" sz="2400" dirty="0" err="1" smtClean="0"/>
              <a:t>historien</a:t>
            </a:r>
            <a:r>
              <a:rPr lang="en-GB" sz="2400" dirty="0" smtClean="0"/>
              <a:t> sin “</a:t>
            </a:r>
            <a:r>
              <a:rPr lang="en-GB" sz="2400" dirty="0" err="1" smtClean="0"/>
              <a:t>til</a:t>
            </a:r>
            <a:r>
              <a:rPr lang="en-GB" sz="2400" dirty="0" smtClean="0"/>
              <a:t> </a:t>
            </a:r>
            <a:r>
              <a:rPr lang="en-GB" sz="2400" dirty="0" err="1" smtClean="0"/>
              <a:t>siste</a:t>
            </a:r>
            <a:r>
              <a:rPr lang="en-GB" sz="2400" dirty="0" smtClean="0"/>
              <a:t> </a:t>
            </a:r>
            <a:r>
              <a:rPr lang="en-GB" sz="2400" dirty="0" err="1" smtClean="0"/>
              <a:t>nikk</a:t>
            </a:r>
            <a:r>
              <a:rPr lang="en-GB" sz="2400" dirty="0" smtClean="0"/>
              <a:t>”, </a:t>
            </a:r>
            <a:r>
              <a:rPr lang="en-GB" sz="2400" dirty="0" err="1" smtClean="0"/>
              <a:t>deira</a:t>
            </a:r>
            <a:r>
              <a:rPr lang="en-GB" sz="2400" dirty="0" smtClean="0"/>
              <a:t> </a:t>
            </a:r>
            <a:r>
              <a:rPr lang="en-GB" sz="2400" dirty="0" err="1" smtClean="0"/>
              <a:t>identitet</a:t>
            </a:r>
            <a:r>
              <a:rPr lang="en-GB" sz="2400" dirty="0" smtClean="0"/>
              <a:t> </a:t>
            </a:r>
          </a:p>
          <a:p>
            <a:r>
              <a:rPr lang="en-GB" sz="2400" dirty="0" err="1" smtClean="0"/>
              <a:t>Fokuserar</a:t>
            </a:r>
            <a:r>
              <a:rPr lang="en-GB" sz="2400" dirty="0" smtClean="0"/>
              <a:t> </a:t>
            </a:r>
            <a:r>
              <a:rPr lang="en-GB" sz="2400" dirty="0" err="1" smtClean="0"/>
              <a:t>på</a:t>
            </a:r>
            <a:r>
              <a:rPr lang="en-GB" sz="2400" dirty="0" smtClean="0"/>
              <a:t> </a:t>
            </a:r>
            <a:r>
              <a:rPr lang="en-GB" sz="2400" dirty="0" err="1" smtClean="0"/>
              <a:t>det</a:t>
            </a:r>
            <a:r>
              <a:rPr lang="en-GB" sz="2400" dirty="0" smtClean="0"/>
              <a:t> negative, argumenta mot å </a:t>
            </a:r>
            <a:r>
              <a:rPr lang="en-GB" sz="2400" dirty="0" err="1" smtClean="0"/>
              <a:t>returnere</a:t>
            </a:r>
            <a:r>
              <a:rPr lang="en-GB" sz="2400" dirty="0" smtClean="0"/>
              <a:t> – </a:t>
            </a:r>
            <a:r>
              <a:rPr lang="en-GB" sz="2400" dirty="0" err="1" smtClean="0"/>
              <a:t>veldig</a:t>
            </a:r>
            <a:r>
              <a:rPr lang="en-GB" sz="2400" dirty="0" smtClean="0"/>
              <a:t> </a:t>
            </a:r>
            <a:r>
              <a:rPr lang="en-GB" sz="2400" dirty="0" err="1" smtClean="0"/>
              <a:t>godt</a:t>
            </a:r>
            <a:r>
              <a:rPr lang="en-GB" sz="2400" dirty="0" smtClean="0"/>
              <a:t> </a:t>
            </a:r>
            <a:r>
              <a:rPr lang="en-GB" sz="2400" dirty="0" err="1" smtClean="0"/>
              <a:t>orienterte</a:t>
            </a:r>
            <a:r>
              <a:rPr lang="en-GB" sz="2400" dirty="0" smtClean="0"/>
              <a:t> </a:t>
            </a:r>
            <a:r>
              <a:rPr lang="en-GB" sz="2400" dirty="0" err="1" smtClean="0"/>
              <a:t>om</a:t>
            </a:r>
            <a:r>
              <a:rPr lang="en-GB" sz="2400" dirty="0" smtClean="0"/>
              <a:t> (den negative) </a:t>
            </a:r>
            <a:r>
              <a:rPr lang="en-GB" sz="2400" dirty="0" err="1" smtClean="0"/>
              <a:t>situasjonen</a:t>
            </a:r>
            <a:endParaRPr lang="en-GB" sz="2400" dirty="0"/>
          </a:p>
          <a:p>
            <a:r>
              <a:rPr lang="en-GB" sz="2400" dirty="0" smtClean="0"/>
              <a:t>Men (</a:t>
            </a:r>
            <a:r>
              <a:rPr lang="en-GB" sz="2400" dirty="0" err="1" smtClean="0"/>
              <a:t>utifrå</a:t>
            </a:r>
            <a:r>
              <a:rPr lang="en-GB" sz="2400" dirty="0" smtClean="0"/>
              <a:t> </a:t>
            </a:r>
            <a:r>
              <a:rPr lang="en-GB" sz="2400" dirty="0" err="1" smtClean="0"/>
              <a:t>Irak</a:t>
            </a:r>
            <a:r>
              <a:rPr lang="en-GB" sz="2400" dirty="0" smtClean="0"/>
              <a:t>) </a:t>
            </a:r>
            <a:r>
              <a:rPr lang="en-GB" sz="2400" dirty="0" err="1" smtClean="0"/>
              <a:t>har</a:t>
            </a:r>
            <a:r>
              <a:rPr lang="en-GB" sz="2400" dirty="0" smtClean="0"/>
              <a:t> </a:t>
            </a:r>
            <a:r>
              <a:rPr lang="en-GB" sz="2400" dirty="0" err="1" smtClean="0"/>
              <a:t>ikkje</a:t>
            </a:r>
            <a:r>
              <a:rPr lang="en-GB" sz="2400" dirty="0" smtClean="0"/>
              <a:t> </a:t>
            </a:r>
            <a:r>
              <a:rPr lang="en-GB" sz="2400" dirty="0" err="1" smtClean="0"/>
              <a:t>nødvendigvis</a:t>
            </a:r>
            <a:r>
              <a:rPr lang="en-GB" sz="2400" dirty="0" smtClean="0"/>
              <a:t> </a:t>
            </a:r>
            <a:r>
              <a:rPr lang="en-GB" sz="2400" dirty="0" err="1" smtClean="0"/>
              <a:t>fanga</a:t>
            </a:r>
            <a:r>
              <a:rPr lang="en-GB" sz="2400" dirty="0" smtClean="0"/>
              <a:t> </a:t>
            </a:r>
            <a:r>
              <a:rPr lang="en-GB" sz="2400" dirty="0" err="1" smtClean="0"/>
              <a:t>opp</a:t>
            </a:r>
            <a:r>
              <a:rPr lang="en-GB" sz="2400" dirty="0" smtClean="0"/>
              <a:t> </a:t>
            </a:r>
            <a:r>
              <a:rPr lang="en-GB" sz="2400" dirty="0" err="1" smtClean="0"/>
              <a:t>nyansar</a:t>
            </a:r>
            <a:endParaRPr lang="en-GB" sz="2400" dirty="0" smtClean="0"/>
          </a:p>
          <a:p>
            <a:r>
              <a:rPr lang="en-GB" sz="2400" dirty="0" err="1" smtClean="0"/>
              <a:t>Historiar</a:t>
            </a:r>
            <a:r>
              <a:rPr lang="en-GB" sz="2400" dirty="0" smtClean="0"/>
              <a:t> </a:t>
            </a:r>
            <a:r>
              <a:rPr lang="en-GB" sz="2400" dirty="0" err="1" smtClean="0"/>
              <a:t>om</a:t>
            </a:r>
            <a:r>
              <a:rPr lang="en-GB" sz="2400" dirty="0" smtClean="0"/>
              <a:t> “</a:t>
            </a:r>
            <a:r>
              <a:rPr lang="en-GB" sz="2400" dirty="0" err="1" smtClean="0"/>
              <a:t>dansegutar</a:t>
            </a:r>
            <a:r>
              <a:rPr lang="en-GB" sz="2400" dirty="0" smtClean="0"/>
              <a:t>” – </a:t>
            </a:r>
            <a:r>
              <a:rPr lang="en-GB" sz="2400" dirty="0" err="1" smtClean="0"/>
              <a:t>ofte</a:t>
            </a:r>
            <a:r>
              <a:rPr lang="en-GB" sz="2400" dirty="0" smtClean="0"/>
              <a:t> </a:t>
            </a:r>
            <a:r>
              <a:rPr lang="en-GB" sz="2400" dirty="0"/>
              <a:t>i</a:t>
            </a:r>
            <a:r>
              <a:rPr lang="en-GB" sz="2400" dirty="0" smtClean="0"/>
              <a:t> media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8188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Dialogen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Lytte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</a:t>
            </a:r>
            <a:r>
              <a:rPr lang="en-GB" dirty="0" err="1"/>
              <a:t>deira</a:t>
            </a:r>
            <a:r>
              <a:rPr lang="en-GB" dirty="0"/>
              <a:t> </a:t>
            </a:r>
            <a:r>
              <a:rPr lang="en-GB" dirty="0" err="1" smtClean="0"/>
              <a:t>bilde</a:t>
            </a:r>
            <a:r>
              <a:rPr lang="en-GB" dirty="0" smtClean="0"/>
              <a:t> </a:t>
            </a:r>
            <a:r>
              <a:rPr lang="en-GB" dirty="0" err="1" smtClean="0"/>
              <a:t>av</a:t>
            </a:r>
            <a:r>
              <a:rPr lang="en-GB" dirty="0" smtClean="0"/>
              <a:t> </a:t>
            </a:r>
            <a:r>
              <a:rPr lang="en-GB" dirty="0" err="1" smtClean="0"/>
              <a:t>situasjonen</a:t>
            </a:r>
            <a:r>
              <a:rPr lang="en-GB" dirty="0" smtClean="0"/>
              <a:t>, </a:t>
            </a:r>
            <a:r>
              <a:rPr lang="en-GB" dirty="0"/>
              <a:t>men </a:t>
            </a:r>
            <a:r>
              <a:rPr lang="en-GB" dirty="0" err="1"/>
              <a:t>utfordre</a:t>
            </a:r>
            <a:r>
              <a:rPr lang="en-GB" dirty="0"/>
              <a:t> </a:t>
            </a:r>
            <a:r>
              <a:rPr lang="en-GB" dirty="0" err="1"/>
              <a:t>det</a:t>
            </a:r>
            <a:r>
              <a:rPr lang="en-GB" dirty="0"/>
              <a:t> – </a:t>
            </a:r>
            <a:r>
              <a:rPr lang="en-GB" dirty="0" err="1"/>
              <a:t>gjerne</a:t>
            </a:r>
            <a:r>
              <a:rPr lang="en-GB" dirty="0"/>
              <a:t> med </a:t>
            </a:r>
            <a:r>
              <a:rPr lang="en-GB" dirty="0" err="1"/>
              <a:t>kunnskap</a:t>
            </a:r>
            <a:r>
              <a:rPr lang="en-GB" dirty="0"/>
              <a:t> </a:t>
            </a:r>
            <a:r>
              <a:rPr lang="en-GB" dirty="0" err="1"/>
              <a:t>om</a:t>
            </a:r>
            <a:r>
              <a:rPr lang="en-GB" dirty="0"/>
              <a:t> </a:t>
            </a:r>
            <a:r>
              <a:rPr lang="en-GB" dirty="0" err="1"/>
              <a:t>områda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kjem</a:t>
            </a:r>
            <a:r>
              <a:rPr lang="en-GB" dirty="0"/>
              <a:t> </a:t>
            </a:r>
            <a:r>
              <a:rPr lang="en-GB" dirty="0" err="1"/>
              <a:t>frå</a:t>
            </a:r>
            <a:endParaRPr lang="en-GB" dirty="0"/>
          </a:p>
          <a:p>
            <a:r>
              <a:rPr lang="en-GB" dirty="0" err="1"/>
              <a:t>Kven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respekt</a:t>
            </a:r>
            <a:r>
              <a:rPr lang="en-GB" dirty="0"/>
              <a:t> </a:t>
            </a:r>
            <a:r>
              <a:rPr lang="en-GB" dirty="0" smtClean="0"/>
              <a:t>for, </a:t>
            </a:r>
            <a:r>
              <a:rPr lang="en-GB" dirty="0" err="1"/>
              <a:t>kven</a:t>
            </a:r>
            <a:r>
              <a:rPr lang="en-GB" dirty="0"/>
              <a:t> </a:t>
            </a:r>
            <a:r>
              <a:rPr lang="en-GB" dirty="0" err="1"/>
              <a:t>tek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råd</a:t>
            </a:r>
            <a:r>
              <a:rPr lang="en-GB" dirty="0"/>
              <a:t> </a:t>
            </a:r>
            <a:r>
              <a:rPr lang="en-GB" dirty="0" err="1"/>
              <a:t>frå</a:t>
            </a:r>
            <a:r>
              <a:rPr lang="en-GB" dirty="0"/>
              <a:t> og </a:t>
            </a:r>
            <a:r>
              <a:rPr lang="en-GB" dirty="0" err="1"/>
              <a:t>kven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trussel</a:t>
            </a:r>
            <a:r>
              <a:rPr lang="en-GB" dirty="0"/>
              <a:t> mot </a:t>
            </a:r>
            <a:r>
              <a:rPr lang="en-GB" dirty="0" err="1"/>
              <a:t>deira</a:t>
            </a:r>
            <a:r>
              <a:rPr lang="en-GB" dirty="0"/>
              <a:t> “picture of reality</a:t>
            </a:r>
            <a:r>
              <a:rPr lang="en-GB" dirty="0" smtClean="0"/>
              <a:t>”?</a:t>
            </a:r>
          </a:p>
          <a:p>
            <a:r>
              <a:rPr lang="en-GB" dirty="0" err="1" smtClean="0"/>
              <a:t>Gruppe</a:t>
            </a:r>
            <a:r>
              <a:rPr lang="en-GB" dirty="0" smtClean="0"/>
              <a:t> </a:t>
            </a:r>
            <a:r>
              <a:rPr lang="en-GB" dirty="0" err="1" smtClean="0"/>
              <a:t>oppimot</a:t>
            </a:r>
            <a:r>
              <a:rPr lang="en-GB" dirty="0" smtClean="0"/>
              <a:t> </a:t>
            </a:r>
            <a:r>
              <a:rPr lang="en-GB" dirty="0" err="1" smtClean="0"/>
              <a:t>individ</a:t>
            </a:r>
            <a:r>
              <a:rPr lang="en-GB" dirty="0" smtClean="0"/>
              <a:t> </a:t>
            </a:r>
            <a:r>
              <a:rPr lang="en-GB" dirty="0" err="1" smtClean="0"/>
              <a:t>oppfølging</a:t>
            </a:r>
            <a:r>
              <a:rPr lang="en-GB" dirty="0" smtClean="0"/>
              <a:t> – mi </a:t>
            </a:r>
            <a:r>
              <a:rPr lang="en-GB" dirty="0" err="1" smtClean="0"/>
              <a:t>erfaring</a:t>
            </a:r>
            <a:r>
              <a:rPr lang="en-GB" dirty="0" smtClean="0"/>
              <a:t>: info </a:t>
            </a:r>
            <a:r>
              <a:rPr lang="en-GB" dirty="0" err="1" smtClean="0"/>
              <a:t>til</a:t>
            </a:r>
            <a:r>
              <a:rPr lang="en-GB" dirty="0" smtClean="0"/>
              <a:t> </a:t>
            </a:r>
            <a:r>
              <a:rPr lang="en-GB" dirty="0" err="1" smtClean="0"/>
              <a:t>alle</a:t>
            </a:r>
            <a:r>
              <a:rPr lang="en-GB" dirty="0" smtClean="0"/>
              <a:t>, </a:t>
            </a:r>
            <a:r>
              <a:rPr lang="en-GB" dirty="0" err="1" smtClean="0"/>
              <a:t>indiduelle</a:t>
            </a:r>
            <a:r>
              <a:rPr lang="en-GB" dirty="0" smtClean="0"/>
              <a:t> </a:t>
            </a:r>
            <a:r>
              <a:rPr lang="en-GB" dirty="0" err="1" smtClean="0"/>
              <a:t>samtalar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3358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64305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Status – påverka av krigen mot terror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b-NO" sz="2400" b="1" dirty="0" smtClean="0"/>
              <a:t>Ingen klar militær siger</a:t>
            </a:r>
            <a:r>
              <a:rPr lang="nb-NO" sz="2400" dirty="0" smtClean="0"/>
              <a:t>, NATO i hovedsak ute innen 2014 – Taliban o.a. på vent og </a:t>
            </a:r>
            <a:r>
              <a:rPr lang="nb-NO" sz="2400" dirty="0" err="1" smtClean="0"/>
              <a:t>auke</a:t>
            </a:r>
            <a:r>
              <a:rPr lang="nb-NO" sz="2400" dirty="0" smtClean="0"/>
              <a:t> i lokale konflikter. Militær innflytelse på statsbygging/ demokratiprosjekt</a:t>
            </a:r>
          </a:p>
          <a:p>
            <a:pPr>
              <a:buNone/>
            </a:pPr>
            <a:r>
              <a:rPr lang="nb-NO" sz="2400" b="1" dirty="0" smtClean="0"/>
              <a:t>Demokratisk styresett</a:t>
            </a:r>
            <a:r>
              <a:rPr lang="nb-NO" sz="2400" dirty="0" smtClean="0"/>
              <a:t> prøvd innført på 5 år = </a:t>
            </a:r>
            <a:r>
              <a:rPr lang="nb-NO" sz="2400" dirty="0" err="1" smtClean="0"/>
              <a:t>valfjusk</a:t>
            </a:r>
            <a:r>
              <a:rPr lang="nb-NO" sz="2400" dirty="0" smtClean="0"/>
              <a:t>, nepotisme og korrupsjon – nytt </a:t>
            </a:r>
            <a:r>
              <a:rPr lang="nb-NO" sz="2400" dirty="0" err="1" smtClean="0"/>
              <a:t>Presidentval</a:t>
            </a:r>
            <a:r>
              <a:rPr lang="nb-NO" sz="2400" dirty="0" smtClean="0"/>
              <a:t> i 2014 </a:t>
            </a:r>
          </a:p>
          <a:p>
            <a:pPr>
              <a:buNone/>
            </a:pPr>
            <a:r>
              <a:rPr lang="nb-NO" sz="2400" dirty="0" err="1" smtClean="0"/>
              <a:t>Milliardar</a:t>
            </a:r>
            <a:r>
              <a:rPr lang="nb-NO" sz="2400" dirty="0" smtClean="0"/>
              <a:t> i </a:t>
            </a:r>
            <a:r>
              <a:rPr lang="nb-NO" sz="2400" b="1" dirty="0" smtClean="0"/>
              <a:t>utviklingsstøtte</a:t>
            </a:r>
            <a:r>
              <a:rPr lang="nb-NO" sz="2400" dirty="0" smtClean="0"/>
              <a:t>= lite </a:t>
            </a:r>
            <a:r>
              <a:rPr lang="nb-NO" sz="2400" dirty="0" err="1" smtClean="0"/>
              <a:t>utteljing</a:t>
            </a:r>
            <a:r>
              <a:rPr lang="nb-NO" sz="2400" dirty="0" smtClean="0"/>
              <a:t> for </a:t>
            </a:r>
            <a:r>
              <a:rPr lang="nb-NO" sz="2400" dirty="0" err="1" smtClean="0"/>
              <a:t>vanlege</a:t>
            </a:r>
            <a:r>
              <a:rPr lang="nb-NO" sz="2400" dirty="0" smtClean="0"/>
              <a:t> folk, full pott for </a:t>
            </a:r>
            <a:r>
              <a:rPr lang="nb-NO" sz="2400" dirty="0" err="1" smtClean="0"/>
              <a:t>dei</a:t>
            </a:r>
            <a:r>
              <a:rPr lang="nb-NO" sz="2400" dirty="0" smtClean="0"/>
              <a:t> rike og budsjettkutt på gang</a:t>
            </a:r>
          </a:p>
          <a:p>
            <a:pPr>
              <a:buNone/>
            </a:pPr>
            <a:r>
              <a:rPr lang="nb-NO" sz="2400" dirty="0" smtClean="0"/>
              <a:t>Endra regional maktbalanse, USA (nesten ut) – Kina &amp; India inn</a:t>
            </a:r>
          </a:p>
          <a:p>
            <a:pPr>
              <a:buNone/>
            </a:pPr>
            <a:r>
              <a:rPr lang="nb-NO" sz="2400" b="1" dirty="0" err="1" smtClean="0"/>
              <a:t>Fredsforhanlingar</a:t>
            </a:r>
            <a:r>
              <a:rPr lang="nb-NO" sz="2400" b="1" dirty="0" smtClean="0"/>
              <a:t>, men kan det skje før 2014?</a:t>
            </a:r>
          </a:p>
          <a:p>
            <a:pPr>
              <a:buNone/>
            </a:pPr>
            <a:endParaRPr lang="nb-NO" sz="2400" b="1" dirty="0"/>
          </a:p>
          <a:p>
            <a:pPr>
              <a:buNone/>
            </a:pPr>
            <a:endParaRPr lang="nb-NO" sz="2400" b="1" dirty="0" smtClean="0"/>
          </a:p>
          <a:p>
            <a:pPr>
              <a:buNone/>
            </a:pPr>
            <a:endParaRPr lang="nb-NO" sz="2400" b="1" dirty="0" smtClean="0"/>
          </a:p>
          <a:p>
            <a:pPr>
              <a:buNone/>
            </a:pPr>
            <a:r>
              <a:rPr lang="nb-NO" b="1" dirty="0" smtClean="0"/>
              <a:t> 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761054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nes\Desktop\Retur Afghanist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6758880" cy="5069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Afghanistan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060575"/>
            <a:ext cx="7772400" cy="4114800"/>
          </a:xfrm>
        </p:spPr>
        <p:txBody>
          <a:bodyPr/>
          <a:lstStyle/>
          <a:p>
            <a:endParaRPr lang="nb-NO"/>
          </a:p>
        </p:txBody>
      </p:sp>
      <p:pic>
        <p:nvPicPr>
          <p:cNvPr id="47108" name="Picture 4" descr="Map Afghanist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989138"/>
            <a:ext cx="5362575" cy="4362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4156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11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942</Words>
  <Application>Microsoft Office PowerPoint</Application>
  <PresentationFormat>On-screen Show (4:3)</PresentationFormat>
  <Paragraphs>162</Paragraphs>
  <Slides>59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 Afghanistan: situasjon og formidlings-utfordringar</vt:lpstr>
      <vt:lpstr>Afghansk framtid</vt:lpstr>
      <vt:lpstr>PowerPoint Presentation</vt:lpstr>
      <vt:lpstr>Endra profil siste åra</vt:lpstr>
      <vt:lpstr>PowerPoint Presentation</vt:lpstr>
      <vt:lpstr>Status – påverka av krigen mot terror</vt:lpstr>
      <vt:lpstr>PowerPoint Presentation</vt:lpstr>
      <vt:lpstr>Afghanistan</vt:lpstr>
      <vt:lpstr>PowerPoint Presentation</vt:lpstr>
      <vt:lpstr>Facts…</vt:lpstr>
      <vt:lpstr>Etnisk balanse</vt:lpstr>
      <vt:lpstr>Nabolanda sin rolle</vt:lpstr>
      <vt:lpstr>Migrasjon påverkar konflikt, statsbygging og demokratisering</vt:lpstr>
      <vt:lpstr>PowerPoint Presentation</vt:lpstr>
      <vt:lpstr>Krigar -1979 – 2001- 2012 &amp; ideologi og religion</vt:lpstr>
      <vt:lpstr>Religion</vt:lpstr>
      <vt:lpstr>PowerPoint Presentation</vt:lpstr>
      <vt:lpstr>Kva er typisk Afghans?</vt:lpstr>
      <vt:lpstr>PowerPoint Presentation</vt:lpstr>
      <vt:lpstr>PowerPoint Presentation</vt:lpstr>
      <vt:lpstr>Religious practise &amp; influence</vt:lpstr>
      <vt:lpstr>PowerPoint Presentation</vt:lpstr>
      <vt:lpstr>Herat, 1400 – 1500, Ms. Gowhar Shad Begum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Demokratisering</vt:lpstr>
      <vt:lpstr>PowerPoint Presentation</vt:lpstr>
      <vt:lpstr>Parlament</vt:lpstr>
      <vt:lpstr>PowerPoint Presentation</vt:lpstr>
      <vt:lpstr>Balansegangen</vt:lpstr>
      <vt:lpstr>Presidentval 2014</vt:lpstr>
      <vt:lpstr>Sikkerheit</vt:lpstr>
      <vt:lpstr>Sikkerheit – NATO ut innan 2014</vt:lpstr>
      <vt:lpstr>PowerPoint Presentation</vt:lpstr>
      <vt:lpstr>Krigføring held fram – men meir afghansk ansvar </vt:lpstr>
      <vt:lpstr>Krigsområde</vt:lpstr>
      <vt:lpstr>Flukt frå krigføring</vt:lpstr>
      <vt:lpstr>Menneskerett og kvinnerett - AIHRC</vt:lpstr>
      <vt:lpstr>FN – vanskeleg rolle pga sikkerheit</vt:lpstr>
      <vt:lpstr>BISTAND</vt:lpstr>
      <vt:lpstr>PowerPoint Presentation</vt:lpstr>
      <vt:lpstr>National Solidarity Project - landsbygdutvikling</vt:lpstr>
      <vt:lpstr>Jordbruk – satsingsområde framover</vt:lpstr>
      <vt:lpstr>PowerPoint Presentation</vt:lpstr>
      <vt:lpstr>PowerPoint Presentation</vt:lpstr>
      <vt:lpstr>OLJE og MINERALAR, inntekt for Afghanistan?</vt:lpstr>
      <vt:lpstr>Norsk støtte</vt:lpstr>
      <vt:lpstr>PowerPoint Presentation</vt:lpstr>
      <vt:lpstr>Fredsforhandlingar med Taliban ?</vt:lpstr>
      <vt:lpstr>Frivillig retur – «business option»</vt:lpstr>
      <vt:lpstr>Dei som vurderar retur –eller ikkje – utfordrande dialog</vt:lpstr>
      <vt:lpstr>Dialogen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</dc:creator>
  <cp:lastModifiedBy>arnes</cp:lastModifiedBy>
  <cp:revision>169</cp:revision>
  <dcterms:created xsi:type="dcterms:W3CDTF">2010-03-08T09:42:47Z</dcterms:created>
  <dcterms:modified xsi:type="dcterms:W3CDTF">2013-01-23T10:13:45Z</dcterms:modified>
</cp:coreProperties>
</file>