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8" r:id="rId3"/>
    <p:sldId id="293" r:id="rId4"/>
    <p:sldId id="298" r:id="rId5"/>
    <p:sldId id="280" r:id="rId6"/>
    <p:sldId id="291" r:id="rId7"/>
    <p:sldId id="294" r:id="rId8"/>
    <p:sldId id="289" r:id="rId9"/>
    <p:sldId id="290" r:id="rId10"/>
    <p:sldId id="292" r:id="rId11"/>
    <p:sldId id="295" r:id="rId12"/>
    <p:sldId id="297" r:id="rId13"/>
    <p:sldId id="296" r:id="rId14"/>
    <p:sldId id="299" r:id="rId15"/>
    <p:sldId id="300" r:id="rId16"/>
    <p:sldId id="301" r:id="rId17"/>
    <p:sldId id="302" r:id="rId18"/>
    <p:sldId id="287" r:id="rId19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AB08-59E9-4846-91AC-2B19CAFF864F}" type="datetimeFigureOut">
              <a:rPr lang="nb-NO" smtClean="0"/>
              <a:pPr/>
              <a:t>22.03.2012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6580-0D77-417F-8D24-33651F911BC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53D1-414E-489F-A1C4-207F4FE905BC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53D1-414E-489F-A1C4-207F4FE905BC}" type="slidenum">
              <a:rPr lang="nb-NO" smtClean="0"/>
              <a:pPr/>
              <a:t>18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I_PPTfrontpag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C007C-3B44-4ACD-9739-E86F6A368F2C}" type="datetimeFigureOut">
              <a:rPr lang="nb-NO"/>
              <a:pPr/>
              <a:t>22.03.2012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913597-0106-4806-9C8D-02AE3DAB895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16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1DA62-2101-470C-8F55-DA9C37FABCBB}" type="datetimeFigureOut">
              <a:rPr lang="nb-NO"/>
              <a:pPr/>
              <a:t>22.03.2012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ECE9-EDBC-436C-8DD7-007E8CF3494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B5C73-B6F7-43AC-B0E3-1260E8B8FF7B}" type="datetimeFigureOut">
              <a:rPr lang="nb-NO"/>
              <a:pPr/>
              <a:t>22.03.2012</a:t>
            </a:fld>
            <a:endParaRPr 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24731-2A1C-40C8-A8EB-9F74029BB8E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564C4-7D0F-4B8B-B9DF-CCBFC25C4636}" type="datetimeFigureOut">
              <a:rPr lang="nb-NO"/>
              <a:pPr/>
              <a:t>22.03.2012</a:t>
            </a:fld>
            <a:endParaRPr lang="nb-NO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41FD1-C6A9-411B-B2B6-26F470A56DE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MI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A6985DF-9D40-48FA-9A4C-72800D619285}" type="datetimeFigureOut">
              <a:rPr lang="nb-NO"/>
              <a:pPr/>
              <a:t>22.03.2012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E14661F-508D-416E-A557-6BE70E6E829C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i="1" dirty="0" err="1" smtClean="0"/>
              <a:t>Civil</a:t>
            </a:r>
            <a:r>
              <a:rPr lang="nb-NO" i="1" dirty="0" smtClean="0"/>
              <a:t> Society in </a:t>
            </a:r>
            <a:r>
              <a:rPr lang="nb-NO" i="1" dirty="0" err="1" smtClean="0"/>
              <a:t>Peacebuilding</a:t>
            </a:r>
            <a:r>
              <a:rPr lang="nb-NO" i="1" dirty="0" smtClean="0"/>
              <a:t>, 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 </a:t>
            </a:r>
            <a:br>
              <a:rPr lang="nb-NO" dirty="0" smtClean="0"/>
            </a:br>
            <a:r>
              <a:rPr lang="nb-NO" i="1" dirty="0" smtClean="0"/>
              <a:t> </a:t>
            </a:r>
            <a:r>
              <a:rPr lang="nb-NO" i="1" dirty="0" err="1" smtClean="0"/>
              <a:t>What</a:t>
            </a:r>
            <a:r>
              <a:rPr lang="nb-NO" i="1" dirty="0" smtClean="0"/>
              <a:t> </a:t>
            </a:r>
            <a:r>
              <a:rPr lang="nb-NO" i="1" dirty="0" err="1" smtClean="0"/>
              <a:t>room</a:t>
            </a:r>
            <a:r>
              <a:rPr lang="nb-NO" i="1" dirty="0" smtClean="0"/>
              <a:t> is </a:t>
            </a:r>
            <a:r>
              <a:rPr lang="nb-NO" i="1" dirty="0" err="1" smtClean="0"/>
              <a:t>there</a:t>
            </a:r>
            <a:r>
              <a:rPr lang="nb-NO" i="1" dirty="0" smtClean="0"/>
              <a:t> for Diaspora </a:t>
            </a:r>
            <a:r>
              <a:rPr lang="nb-NO" i="1" dirty="0" err="1" smtClean="0"/>
              <a:t>participation</a:t>
            </a:r>
            <a:r>
              <a:rPr lang="nb-NO" i="1" dirty="0" smtClean="0"/>
              <a:t>?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en-GB" dirty="0" smtClean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898989"/>
                </a:solidFill>
              </a:rPr>
              <a:t> Arne Strand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sz="4000" b="1" dirty="0" err="1" smtClean="0"/>
              <a:t>Generating</a:t>
            </a:r>
            <a:r>
              <a:rPr lang="nb-NO" sz="4000" b="1" dirty="0" smtClean="0"/>
              <a:t> </a:t>
            </a:r>
            <a:r>
              <a:rPr lang="nb-NO" sz="4000" b="1" dirty="0" err="1" smtClean="0"/>
              <a:t>humanitarian/peace</a:t>
            </a:r>
            <a:r>
              <a:rPr lang="nb-NO" sz="4000" b="1" dirty="0" smtClean="0"/>
              <a:t> </a:t>
            </a:r>
            <a:r>
              <a:rPr lang="nb-NO" sz="4000" b="1" dirty="0" err="1" smtClean="0"/>
              <a:t>space</a:t>
            </a:r>
            <a:r>
              <a:rPr lang="nb-NO" sz="4000" b="1" dirty="0" smtClean="0"/>
              <a:t> – </a:t>
            </a:r>
            <a:r>
              <a:rPr lang="nb-NO" sz="4000" b="1" dirty="0" err="1" smtClean="0"/>
              <a:t>Aceh</a:t>
            </a:r>
            <a:r>
              <a:rPr lang="nb-NO" sz="4000" b="1" dirty="0" smtClean="0"/>
              <a:t> and Kabul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055019" cy="391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3918" y="3140968"/>
            <a:ext cx="486453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b="1" dirty="0" err="1" smtClean="0"/>
              <a:t>Reducing</a:t>
            </a:r>
            <a:r>
              <a:rPr lang="nb-NO" b="1" dirty="0" smtClean="0"/>
              <a:t> </a:t>
            </a:r>
            <a:r>
              <a:rPr lang="nb-NO" b="1" dirty="0" err="1" smtClean="0"/>
              <a:t>conflict</a:t>
            </a:r>
            <a:r>
              <a:rPr lang="nb-NO" b="1" dirty="0" smtClean="0"/>
              <a:t> </a:t>
            </a:r>
            <a:r>
              <a:rPr lang="nb-NO" b="1" dirty="0" err="1" smtClean="0"/>
              <a:t>potential</a:t>
            </a:r>
            <a:r>
              <a:rPr lang="nb-NO" b="1" dirty="0" smtClean="0"/>
              <a:t>  (more </a:t>
            </a:r>
            <a:r>
              <a:rPr lang="nb-NO" b="1" dirty="0" err="1" smtClean="0"/>
              <a:t>than</a:t>
            </a:r>
            <a:r>
              <a:rPr lang="nb-NO" b="1" dirty="0" smtClean="0"/>
              <a:t> do </a:t>
            </a:r>
            <a:r>
              <a:rPr lang="nb-NO" b="1" dirty="0" err="1" smtClean="0"/>
              <a:t>no</a:t>
            </a:r>
            <a:r>
              <a:rPr lang="nb-NO" b="1" dirty="0" smtClean="0"/>
              <a:t> harm)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882659" cy="439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err="1" smtClean="0"/>
              <a:t>Common</a:t>
            </a:r>
            <a:r>
              <a:rPr lang="nb-NO" b="1" dirty="0" smtClean="0"/>
              <a:t> </a:t>
            </a:r>
            <a:r>
              <a:rPr lang="nb-NO" b="1" dirty="0" err="1" smtClean="0"/>
              <a:t>pain</a:t>
            </a:r>
            <a:r>
              <a:rPr lang="nb-NO" b="1" dirty="0" smtClean="0"/>
              <a:t> – </a:t>
            </a:r>
            <a:r>
              <a:rPr lang="nb-NO" b="1" dirty="0" err="1" smtClean="0"/>
              <a:t>common</a:t>
            </a:r>
            <a:r>
              <a:rPr lang="nb-NO" b="1" dirty="0" smtClean="0"/>
              <a:t> </a:t>
            </a:r>
            <a:r>
              <a:rPr lang="nb-NO" b="1" dirty="0" err="1" smtClean="0"/>
              <a:t>peace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3100" dirty="0" smtClean="0"/>
              <a:t>Families of missing persons in </a:t>
            </a:r>
            <a:r>
              <a:rPr lang="nb-NO" sz="3100" dirty="0" err="1" smtClean="0"/>
              <a:t>Cyprus</a:t>
            </a:r>
            <a:endParaRPr lang="nb-NO" sz="3100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420144"/>
            <a:ext cx="5429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b="1" dirty="0" err="1" smtClean="0"/>
              <a:t>Truth</a:t>
            </a:r>
            <a:r>
              <a:rPr lang="nb-NO" b="1" dirty="0" smtClean="0"/>
              <a:t> and </a:t>
            </a:r>
            <a:r>
              <a:rPr lang="nb-NO" b="1" dirty="0" err="1" smtClean="0"/>
              <a:t>reconciliation</a:t>
            </a:r>
            <a:r>
              <a:rPr lang="nb-NO" b="1" dirty="0" smtClean="0"/>
              <a:t> </a:t>
            </a:r>
            <a:r>
              <a:rPr lang="nb-NO" b="1" dirty="0" err="1" smtClean="0"/>
              <a:t>commissions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en-US" sz="2200" dirty="0" smtClean="0"/>
              <a:t>Museum of Memory and Human Rights, Santiago, Chile.</a:t>
            </a:r>
            <a:endParaRPr lang="nb-NO" sz="2200" dirty="0"/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891" y="2286000"/>
            <a:ext cx="512021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WAR DIASPORA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often divided in </a:t>
            </a:r>
            <a:r>
              <a:rPr lang="en-GB" dirty="0" err="1" smtClean="0"/>
              <a:t>longlasting</a:t>
            </a:r>
            <a:r>
              <a:rPr lang="en-GB" dirty="0" smtClean="0"/>
              <a:t> conflict– represent parties/diving lines of the same conflict as at home</a:t>
            </a:r>
          </a:p>
          <a:p>
            <a:pPr lvl="0"/>
            <a:r>
              <a:rPr lang="en-GB" dirty="0" smtClean="0"/>
              <a:t>represent diverging views in host country, –if not suppressing other views</a:t>
            </a:r>
          </a:p>
          <a:p>
            <a:pPr lvl="0"/>
            <a:r>
              <a:rPr lang="en-GB" dirty="0" smtClean="0"/>
              <a:t>generates financial support for warring parties or for peace</a:t>
            </a:r>
          </a:p>
          <a:p>
            <a:pPr lvl="0"/>
            <a:r>
              <a:rPr lang="en-GB" dirty="0" smtClean="0"/>
              <a:t>”</a:t>
            </a:r>
            <a:r>
              <a:rPr lang="en-GB" dirty="0" err="1" smtClean="0"/>
              <a:t>dogwasher</a:t>
            </a:r>
            <a:r>
              <a:rPr lang="en-GB" dirty="0" smtClean="0"/>
              <a:t>” or ”agent of change”?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POSTIVE ROLES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help inform and shape debates on particular conflicts and </a:t>
            </a:r>
            <a:r>
              <a:rPr lang="en-GB" dirty="0" err="1" smtClean="0"/>
              <a:t>peacebuilding</a:t>
            </a:r>
            <a:r>
              <a:rPr lang="en-GB" dirty="0" smtClean="0"/>
              <a:t> </a:t>
            </a:r>
          </a:p>
          <a:p>
            <a:r>
              <a:rPr lang="en-GB" dirty="0" smtClean="0"/>
              <a:t>can address their own conflict, search for and support positive peace</a:t>
            </a:r>
          </a:p>
          <a:p>
            <a:r>
              <a:rPr lang="en-GB" dirty="0" smtClean="0"/>
              <a:t>can contribute with human resources and knowledge in home country</a:t>
            </a:r>
          </a:p>
          <a:p>
            <a:r>
              <a:rPr lang="en-GB" dirty="0" smtClean="0"/>
              <a:t>Can ”work on the conflict” in host country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CHALLENGES…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conflict as intense internationally as in the country, and less willingness to compromise – personal identity  built on conflict identity</a:t>
            </a:r>
          </a:p>
          <a:p>
            <a:r>
              <a:rPr lang="en-GB" dirty="0" smtClean="0"/>
              <a:t>Lack of unbiased knowledge of the conflict and how it has/is developing </a:t>
            </a:r>
          </a:p>
          <a:p>
            <a:r>
              <a:rPr lang="en-GB" dirty="0" smtClean="0"/>
              <a:t>Easier to disengage, create distance to the past</a:t>
            </a:r>
          </a:p>
          <a:p>
            <a:r>
              <a:rPr lang="en-GB" b="1" dirty="0" smtClean="0"/>
              <a:t>But, is social media </a:t>
            </a:r>
            <a:r>
              <a:rPr lang="en-GB" b="1" dirty="0" err="1" smtClean="0"/>
              <a:t>reeneforcing</a:t>
            </a:r>
            <a:r>
              <a:rPr lang="en-GB" b="1" dirty="0" smtClean="0"/>
              <a:t> rather than challenging the divining lines/conflict assessment?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QUESTION ON MY </a:t>
            </a:r>
            <a:r>
              <a:rPr lang="nb-NO" dirty="0" err="1" smtClean="0"/>
              <a:t>MIND…</a:t>
            </a:r>
            <a:r>
              <a:rPr lang="nb-NO" sz="1600" dirty="0" err="1" smtClean="0"/>
              <a:t>late</a:t>
            </a:r>
            <a:r>
              <a:rPr lang="nb-NO" sz="1600" dirty="0" smtClean="0"/>
              <a:t> </a:t>
            </a:r>
            <a:r>
              <a:rPr lang="nb-NO" sz="1600" dirty="0" err="1" smtClean="0"/>
              <a:t>evening</a:t>
            </a:r>
            <a:r>
              <a:rPr lang="nb-NO" sz="1600" dirty="0" smtClean="0"/>
              <a:t> in Kabul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 </a:t>
            </a:r>
          </a:p>
          <a:p>
            <a:pPr>
              <a:buNone/>
            </a:pPr>
            <a:r>
              <a:rPr lang="en-GB" sz="3600" b="1" dirty="0" smtClean="0"/>
              <a:t>Are we so focused on the negative aspects  and the political games that we loose out on/don’t manage to identify, duplicate/reinforce </a:t>
            </a:r>
            <a:r>
              <a:rPr lang="en-GB" sz="3600" b="1" smtClean="0"/>
              <a:t>the positive</a:t>
            </a:r>
            <a:r>
              <a:rPr lang="en-GB" sz="3600" b="1" dirty="0" smtClean="0"/>
              <a:t>?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What</a:t>
            </a:r>
            <a:r>
              <a:rPr lang="nb-NO" b="1" dirty="0" smtClean="0"/>
              <a:t> is </a:t>
            </a:r>
            <a:r>
              <a:rPr lang="nb-NO" b="1" dirty="0" err="1" smtClean="0"/>
              <a:t>civil</a:t>
            </a:r>
            <a:r>
              <a:rPr lang="nb-NO" b="1" dirty="0" smtClean="0"/>
              <a:t> </a:t>
            </a:r>
            <a:r>
              <a:rPr lang="nb-NO" b="1" dirty="0" err="1" smtClean="0"/>
              <a:t>society</a:t>
            </a:r>
            <a:r>
              <a:rPr lang="nb-NO" b="1" dirty="0" smtClean="0"/>
              <a:t>?</a:t>
            </a:r>
            <a:endParaRPr lang="nb-NO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…the arena outside of the family, the state, and the market where people associate to advance common interests</a:t>
            </a:r>
            <a:endParaRPr lang="nb-NO" i="1" dirty="0" smtClean="0"/>
          </a:p>
          <a:p>
            <a:endParaRPr lang="nb-NO" dirty="0" smtClean="0"/>
          </a:p>
          <a:p>
            <a:r>
              <a:rPr lang="nb-NO" dirty="0" err="1" smtClean="0"/>
              <a:t>Abroad</a:t>
            </a:r>
            <a:r>
              <a:rPr lang="nb-NO" dirty="0" smtClean="0"/>
              <a:t> or </a:t>
            </a:r>
            <a:r>
              <a:rPr lang="nb-NO" dirty="0" err="1" smtClean="0"/>
              <a:t>narrow</a:t>
            </a:r>
            <a:r>
              <a:rPr lang="nb-NO" dirty="0" smtClean="0"/>
              <a:t> </a:t>
            </a:r>
            <a:r>
              <a:rPr lang="nb-NO" dirty="0" err="1" smtClean="0"/>
              <a:t>definition</a:t>
            </a:r>
            <a:r>
              <a:rPr lang="nb-NO" dirty="0" smtClean="0"/>
              <a:t>, not </a:t>
            </a:r>
            <a:r>
              <a:rPr lang="nb-NO" dirty="0" err="1" smtClean="0"/>
              <a:t>always</a:t>
            </a:r>
            <a:r>
              <a:rPr lang="nb-NO" dirty="0" smtClean="0"/>
              <a:t> positiv!</a:t>
            </a:r>
          </a:p>
          <a:p>
            <a:pPr>
              <a:buNone/>
            </a:pPr>
            <a:endParaRPr lang="nb-NO" dirty="0" smtClean="0"/>
          </a:p>
          <a:p>
            <a:r>
              <a:rPr lang="nb-NO" dirty="0" err="1" smtClean="0"/>
              <a:t>Local</a:t>
            </a:r>
            <a:r>
              <a:rPr lang="nb-NO" dirty="0" smtClean="0"/>
              <a:t>, </a:t>
            </a:r>
            <a:r>
              <a:rPr lang="nb-NO" dirty="0" err="1" smtClean="0"/>
              <a:t>national</a:t>
            </a:r>
            <a:r>
              <a:rPr lang="nb-NO" dirty="0" smtClean="0"/>
              <a:t> and a </a:t>
            </a:r>
            <a:r>
              <a:rPr lang="nb-NO" dirty="0" err="1" smtClean="0"/>
              <a:t>transnational</a:t>
            </a:r>
            <a:r>
              <a:rPr lang="nb-NO" dirty="0" smtClean="0"/>
              <a:t> </a:t>
            </a:r>
            <a:r>
              <a:rPr lang="nb-NO" dirty="0" err="1" smtClean="0"/>
              <a:t>civil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8130" name="Picture 2" descr="\\CMIFile\Users\arnes\My Pictures\Fazel Rq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70" y="1052736"/>
            <a:ext cx="710479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war</a:t>
            </a:r>
            <a:r>
              <a:rPr lang="nb-NO" dirty="0" smtClean="0"/>
              <a:t> bring? </a:t>
            </a:r>
            <a:r>
              <a:rPr lang="nb-NO" dirty="0" err="1" smtClean="0"/>
              <a:t>What</a:t>
            </a:r>
            <a:r>
              <a:rPr lang="nb-NO" dirty="0" smtClean="0"/>
              <a:t> I have </a:t>
            </a:r>
            <a:r>
              <a:rPr lang="nb-NO" dirty="0" err="1" smtClean="0"/>
              <a:t>seen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Destruction, death and grief</a:t>
            </a:r>
          </a:p>
          <a:p>
            <a:r>
              <a:rPr lang="en-GB" dirty="0" smtClean="0"/>
              <a:t>Physical and </a:t>
            </a:r>
            <a:r>
              <a:rPr lang="en-GB" dirty="0" err="1" smtClean="0"/>
              <a:t>menthal</a:t>
            </a:r>
            <a:r>
              <a:rPr lang="en-GB" dirty="0" smtClean="0"/>
              <a:t> wounds</a:t>
            </a:r>
          </a:p>
          <a:p>
            <a:r>
              <a:rPr lang="en-GB" dirty="0" smtClean="0"/>
              <a:t>Divided societies</a:t>
            </a:r>
          </a:p>
          <a:p>
            <a:r>
              <a:rPr lang="en-GB" dirty="0" smtClean="0"/>
              <a:t>Eroded trust and change of norms</a:t>
            </a:r>
          </a:p>
          <a:p>
            <a:r>
              <a:rPr lang="en-GB" dirty="0" smtClean="0"/>
              <a:t>Lack of governance and rule of law</a:t>
            </a:r>
          </a:p>
          <a:p>
            <a:r>
              <a:rPr lang="en-GB" dirty="0" smtClean="0"/>
              <a:t>War business… for some</a:t>
            </a:r>
          </a:p>
          <a:p>
            <a:r>
              <a:rPr lang="en-GB" dirty="0" smtClean="0"/>
              <a:t>Migration and </a:t>
            </a:r>
            <a:r>
              <a:rPr lang="en-GB" dirty="0" err="1" smtClean="0"/>
              <a:t>diaspora</a:t>
            </a:r>
            <a:r>
              <a:rPr lang="en-GB" dirty="0" smtClean="0"/>
              <a:t> communities</a:t>
            </a:r>
          </a:p>
          <a:p>
            <a:pPr>
              <a:buNone/>
            </a:pP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74771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400" b="1" dirty="0" err="1" smtClean="0"/>
              <a:t>What</a:t>
            </a:r>
            <a:r>
              <a:rPr lang="nb-NO" sz="4400" b="1" dirty="0" smtClean="0"/>
              <a:t> is </a:t>
            </a:r>
            <a:r>
              <a:rPr lang="nb-NO" sz="4400" b="1" dirty="0" err="1" smtClean="0"/>
              <a:t>peacebuilding</a:t>
            </a:r>
            <a:r>
              <a:rPr lang="nb-NO" sz="4400" b="1" dirty="0" smtClean="0"/>
              <a:t>?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en-US" sz="1800" i="1" dirty="0" smtClean="0"/>
              <a:t>Chic </a:t>
            </a:r>
            <a:r>
              <a:rPr lang="en-US" sz="1800" i="1" dirty="0" err="1" smtClean="0"/>
              <a:t>Dambach</a:t>
            </a:r>
            <a:r>
              <a:rPr lang="en-US" sz="1800" i="1" dirty="0" smtClean="0"/>
              <a:t>, Alliance for </a:t>
            </a:r>
            <a:r>
              <a:rPr lang="en-US" sz="1800" i="1" dirty="0" err="1" smtClean="0"/>
              <a:t>Peacebuilding</a:t>
            </a:r>
            <a:r>
              <a:rPr lang="nb-NO" i="1" dirty="0" smtClean="0"/>
              <a:t/>
            </a:r>
            <a:br>
              <a:rPr lang="nb-NO" i="1" dirty="0" smtClean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i="1" dirty="0" err="1" smtClean="0"/>
              <a:t>Peacebuilding</a:t>
            </a:r>
            <a:r>
              <a:rPr lang="en-US" sz="2000" i="1" dirty="0" smtClean="0"/>
              <a:t> is the set of initiatives by diverse actors in government and civil society </a:t>
            </a:r>
            <a:r>
              <a:rPr lang="en-US" sz="2000" b="1" i="1" dirty="0" smtClean="0"/>
              <a:t>to address the root causes of violence </a:t>
            </a:r>
            <a:r>
              <a:rPr lang="en-US" sz="2000" i="1" dirty="0" smtClean="0"/>
              <a:t>and protect civilians before, during, and after violent conflict.</a:t>
            </a:r>
          </a:p>
          <a:p>
            <a:pPr>
              <a:buNone/>
            </a:pPr>
            <a:r>
              <a:rPr lang="en-US" sz="2000" i="1" dirty="0" smtClean="0"/>
              <a:t> </a:t>
            </a:r>
            <a:r>
              <a:rPr lang="en-US" sz="2000" i="1" dirty="0" err="1" smtClean="0"/>
              <a:t>Peacebuilders</a:t>
            </a:r>
            <a:r>
              <a:rPr lang="en-US" sz="2000" i="1" dirty="0" smtClean="0"/>
              <a:t> use </a:t>
            </a:r>
            <a:r>
              <a:rPr lang="en-US" sz="2000" b="1" i="1" dirty="0" smtClean="0"/>
              <a:t>communication, negotiation, and mediation </a:t>
            </a:r>
            <a:r>
              <a:rPr lang="en-US" sz="2000" i="1" dirty="0" smtClean="0"/>
              <a:t>instead of belligerence and violence to resolve conflicts. </a:t>
            </a:r>
          </a:p>
          <a:p>
            <a:pPr>
              <a:buNone/>
            </a:pPr>
            <a:r>
              <a:rPr lang="en-US" sz="2000" i="1" dirty="0" smtClean="0"/>
              <a:t>Effective </a:t>
            </a:r>
            <a:r>
              <a:rPr lang="en-US" sz="2000" i="1" dirty="0" err="1" smtClean="0"/>
              <a:t>peacebuilding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is multi-faceted and adapted to each conflict </a:t>
            </a:r>
            <a:r>
              <a:rPr lang="en-US" sz="2000" i="1" dirty="0" smtClean="0"/>
              <a:t>environment. There is no one path to peace, but pathways are available in every conflict environment. </a:t>
            </a:r>
          </a:p>
          <a:p>
            <a:pPr>
              <a:buNone/>
            </a:pPr>
            <a:r>
              <a:rPr lang="en-US" sz="2000" i="1" dirty="0" err="1" smtClean="0"/>
              <a:t>Peacebuilders</a:t>
            </a:r>
            <a:r>
              <a:rPr lang="en-US" sz="2000" i="1" dirty="0" smtClean="0"/>
              <a:t> help </a:t>
            </a:r>
            <a:r>
              <a:rPr lang="en-US" sz="2000" b="1" i="1" dirty="0" smtClean="0"/>
              <a:t>belligerents find a path</a:t>
            </a:r>
            <a:r>
              <a:rPr lang="en-US" sz="2000" i="1" dirty="0" smtClean="0"/>
              <a:t> that will enable them to resolve their differences without bloodshed. </a:t>
            </a:r>
          </a:p>
          <a:p>
            <a:pPr>
              <a:buNone/>
            </a:pPr>
            <a:r>
              <a:rPr lang="en-US" sz="2000" i="1" dirty="0" smtClean="0"/>
              <a:t>The ultimate objective of </a:t>
            </a:r>
            <a:r>
              <a:rPr lang="en-US" sz="2000" i="1" dirty="0" err="1" smtClean="0"/>
              <a:t>peacebuilding</a:t>
            </a:r>
            <a:r>
              <a:rPr lang="en-US" sz="2000" i="1" dirty="0" smtClean="0"/>
              <a:t> is to </a:t>
            </a:r>
            <a:r>
              <a:rPr lang="en-US" sz="2000" b="1" i="1" dirty="0" smtClean="0"/>
              <a:t>reduce and eliminate the </a:t>
            </a:r>
            <a:r>
              <a:rPr lang="en-US" sz="2000" i="1" dirty="0" smtClean="0"/>
              <a:t>frequency and severity of violent conflict.</a:t>
            </a:r>
          </a:p>
          <a:p>
            <a:endParaRPr lang="en-US" sz="2000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9154" name="Picture 2" descr="\\CMIFile\Users\arnes\My Pictures\Herat - lunsj for 2 gut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07703" y="1596753"/>
            <a:ext cx="5504260" cy="4128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err="1" smtClean="0"/>
              <a:t>What</a:t>
            </a:r>
            <a:r>
              <a:rPr lang="nb-NO" b="1" dirty="0" smtClean="0"/>
              <a:t> </a:t>
            </a:r>
            <a:r>
              <a:rPr lang="nb-NO" b="1" dirty="0" err="1" smtClean="0"/>
              <a:t>influence</a:t>
            </a:r>
            <a:r>
              <a:rPr lang="nb-NO" b="1" dirty="0" smtClean="0"/>
              <a:t> </a:t>
            </a:r>
            <a:r>
              <a:rPr lang="nb-NO" b="1" dirty="0" err="1" smtClean="0"/>
              <a:t>might</a:t>
            </a:r>
            <a:r>
              <a:rPr lang="nb-NO" b="1" dirty="0" smtClean="0"/>
              <a:t> </a:t>
            </a:r>
            <a:r>
              <a:rPr lang="nb-NO" b="1" dirty="0" err="1" smtClean="0"/>
              <a:t>civil</a:t>
            </a:r>
            <a:r>
              <a:rPr lang="nb-NO" b="1" dirty="0" smtClean="0"/>
              <a:t> </a:t>
            </a:r>
            <a:r>
              <a:rPr lang="nb-NO" b="1" dirty="0" err="1" smtClean="0"/>
              <a:t>society</a:t>
            </a:r>
            <a:r>
              <a:rPr lang="nb-NO" b="1" dirty="0" smtClean="0"/>
              <a:t> hold?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Setting norms, </a:t>
            </a:r>
            <a:r>
              <a:rPr lang="en-GB" dirty="0" smtClean="0"/>
              <a:t>make the world safer: Campaigns to Ban Land Mines and cluster ammunition, R2P</a:t>
            </a:r>
          </a:p>
          <a:p>
            <a:pPr lvl="1"/>
            <a:r>
              <a:rPr lang="en-GB" dirty="0" smtClean="0"/>
              <a:t>Research, information, political support , sustained international campaigns – with local organisations</a:t>
            </a:r>
          </a:p>
          <a:p>
            <a:r>
              <a:rPr lang="en-GB" b="1" dirty="0" smtClean="0"/>
              <a:t>Providing pressure</a:t>
            </a:r>
            <a:r>
              <a:rPr lang="en-GB" dirty="0" smtClean="0"/>
              <a:t>, </a:t>
            </a:r>
            <a:r>
              <a:rPr lang="en-GB" dirty="0" err="1" smtClean="0"/>
              <a:t>ie</a:t>
            </a:r>
            <a:r>
              <a:rPr lang="en-GB" dirty="0" smtClean="0"/>
              <a:t> HR violations –</a:t>
            </a:r>
          </a:p>
          <a:p>
            <a:pPr lvl="1"/>
            <a:r>
              <a:rPr lang="en-GB" dirty="0" smtClean="0"/>
              <a:t> combine facts/information with political pressure</a:t>
            </a:r>
          </a:p>
          <a:p>
            <a:r>
              <a:rPr lang="en-GB" b="1" dirty="0" smtClean="0"/>
              <a:t>Establish linkages : </a:t>
            </a:r>
            <a:r>
              <a:rPr lang="en-GB" dirty="0" smtClean="0"/>
              <a:t>building national capacity</a:t>
            </a:r>
          </a:p>
          <a:p>
            <a:pPr lvl="1"/>
            <a:r>
              <a:rPr lang="en-GB" dirty="0" smtClean="0"/>
              <a:t> Networks of peace organisations, training, exposure…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b="1" dirty="0" smtClean="0"/>
              <a:t>Setting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frame</a:t>
            </a:r>
            <a:r>
              <a:rPr lang="nb-NO" b="1" dirty="0" smtClean="0"/>
              <a:t> – </a:t>
            </a:r>
            <a:r>
              <a:rPr lang="nb-NO" b="1" dirty="0" err="1" smtClean="0"/>
              <a:t>influencing</a:t>
            </a:r>
            <a:r>
              <a:rPr lang="nb-NO" b="1" dirty="0" smtClean="0"/>
              <a:t> </a:t>
            </a:r>
            <a:r>
              <a:rPr lang="nb-NO" b="1" dirty="0" err="1" smtClean="0"/>
              <a:t>negoitiations</a:t>
            </a:r>
            <a:r>
              <a:rPr lang="nb-NO" b="1" dirty="0" smtClean="0"/>
              <a:t> ?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763484" cy="41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475</Words>
  <Application>Microsoft Office PowerPoint</Application>
  <PresentationFormat>On-screen Show (4:3)</PresentationFormat>
  <Paragraphs>54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Civil Society in Peacebuilding,     What room is there for Diaspora participation?  </vt:lpstr>
      <vt:lpstr>What is civil society?</vt:lpstr>
      <vt:lpstr>Slide 3</vt:lpstr>
      <vt:lpstr>What does war bring? What I have seen:</vt:lpstr>
      <vt:lpstr>Slide 5</vt:lpstr>
      <vt:lpstr>What is peacebuilding? Chic Dambach, Alliance for Peacebuilding </vt:lpstr>
      <vt:lpstr>Slide 7</vt:lpstr>
      <vt:lpstr>What influence might civil society hold?</vt:lpstr>
      <vt:lpstr>Setting the frame – influencing negoitiations ? </vt:lpstr>
      <vt:lpstr>Generating humanitarian/peace space – Aceh and Kabul </vt:lpstr>
      <vt:lpstr>Reducing conflict potential  (more than do no harm) </vt:lpstr>
      <vt:lpstr>Common pain – common peace Families of missing persons in Cyprus</vt:lpstr>
      <vt:lpstr>Truth and reconciliation commissions Museum of Memory and Human Rights, Santiago, Chile.</vt:lpstr>
      <vt:lpstr>WAR DIASPORA</vt:lpstr>
      <vt:lpstr>POSTIVE ROLES</vt:lpstr>
      <vt:lpstr>CHALLENGES…</vt:lpstr>
      <vt:lpstr>QUESTION ON MY MIND…late evening in Kabul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arnes</cp:lastModifiedBy>
  <cp:revision>77</cp:revision>
  <dcterms:created xsi:type="dcterms:W3CDTF">2010-03-08T09:42:47Z</dcterms:created>
  <dcterms:modified xsi:type="dcterms:W3CDTF">2012-03-22T19:47:17Z</dcterms:modified>
</cp:coreProperties>
</file>