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9"/>
  </p:notesMasterIdLst>
  <p:handoutMasterIdLst>
    <p:handoutMasterId r:id="rId30"/>
  </p:handoutMasterIdLst>
  <p:sldIdLst>
    <p:sldId id="256" r:id="rId4"/>
    <p:sldId id="454" r:id="rId5"/>
    <p:sldId id="334" r:id="rId6"/>
    <p:sldId id="443" r:id="rId7"/>
    <p:sldId id="530" r:id="rId8"/>
    <p:sldId id="326" r:id="rId9"/>
    <p:sldId id="442" r:id="rId10"/>
    <p:sldId id="527" r:id="rId11"/>
    <p:sldId id="372" r:id="rId12"/>
    <p:sldId id="526" r:id="rId13"/>
    <p:sldId id="448" r:id="rId14"/>
    <p:sldId id="492" r:id="rId15"/>
    <p:sldId id="450" r:id="rId16"/>
    <p:sldId id="528" r:id="rId17"/>
    <p:sldId id="452" r:id="rId18"/>
    <p:sldId id="532" r:id="rId19"/>
    <p:sldId id="533" r:id="rId20"/>
    <p:sldId id="445" r:id="rId21"/>
    <p:sldId id="518" r:id="rId22"/>
    <p:sldId id="457" r:id="rId23"/>
    <p:sldId id="529" r:id="rId24"/>
    <p:sldId id="428" r:id="rId25"/>
    <p:sldId id="531" r:id="rId26"/>
    <p:sldId id="514" r:id="rId27"/>
    <p:sldId id="521" r:id="rId28"/>
  </p:sldIdLst>
  <p:sldSz cx="9144000" cy="6858000" type="screen4x3"/>
  <p:notesSz cx="6797675" cy="9926638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376"/>
    </p:cViewPr>
  </p:sorterViewPr>
  <p:notesViewPr>
    <p:cSldViewPr>
      <p:cViewPr varScale="1">
        <p:scale>
          <a:sx n="81" d="100"/>
          <a:sy n="81" d="100"/>
        </p:scale>
        <p:origin x="-1422" y="82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2" y="1"/>
            <a:ext cx="2950380" cy="496331"/>
          </a:xfrm>
          <a:prstGeom prst="rect">
            <a:avLst/>
          </a:prstGeom>
          <a:noFill/>
          <a:ln>
            <a:noFill/>
          </a:ln>
        </p:spPr>
        <p:txBody>
          <a:bodyPr vert="horz" lIns="79408" tIns="39704" rIns="79408" bIns="39704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200">
                <a:latin typeface="Arial" pitchFamily="18"/>
                <a:ea typeface="Lucida Sans Unicode" pitchFamily="2"/>
                <a:cs typeface="Mangal" pitchFamily="2"/>
              </a:defRPr>
            </a:lvl1pPr>
          </a:lstStyle>
          <a:p>
            <a:pPr>
              <a:defRPr sz="1400"/>
            </a:pPr>
            <a:endParaRPr lang="nb-NO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47296" y="1"/>
            <a:ext cx="2950379" cy="496331"/>
          </a:xfrm>
          <a:prstGeom prst="rect">
            <a:avLst/>
          </a:prstGeom>
          <a:noFill/>
          <a:ln>
            <a:noFill/>
          </a:ln>
        </p:spPr>
        <p:txBody>
          <a:bodyPr vert="horz" lIns="79408" tIns="39704" rIns="79408" bIns="39704" compatLnSpc="0"/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Arial" pitchFamily="18"/>
                <a:ea typeface="Lucida Sans Unicode" pitchFamily="2"/>
                <a:cs typeface="Mangal" pitchFamily="2"/>
              </a:defRPr>
            </a:lvl1pPr>
          </a:lstStyle>
          <a:p>
            <a:pPr>
              <a:defRPr sz="1400"/>
            </a:pPr>
            <a:endParaRPr lang="nb-NO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2" y="9430307"/>
            <a:ext cx="2950380" cy="496331"/>
          </a:xfrm>
          <a:prstGeom prst="rect">
            <a:avLst/>
          </a:prstGeom>
          <a:noFill/>
          <a:ln>
            <a:noFill/>
          </a:ln>
        </p:spPr>
        <p:txBody>
          <a:bodyPr vert="horz" lIns="79408" tIns="39704" rIns="79408" bIns="39704" anchor="b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200">
                <a:latin typeface="Arial" pitchFamily="18"/>
                <a:ea typeface="Lucida Sans Unicode" pitchFamily="2"/>
                <a:cs typeface="Mangal" pitchFamily="2"/>
              </a:defRPr>
            </a:lvl1pPr>
          </a:lstStyle>
          <a:p>
            <a:pPr>
              <a:defRPr sz="1400"/>
            </a:pPr>
            <a:endParaRPr lang="nb-NO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47296" y="9430307"/>
            <a:ext cx="2950379" cy="496331"/>
          </a:xfrm>
          <a:prstGeom prst="rect">
            <a:avLst/>
          </a:prstGeom>
          <a:noFill/>
          <a:ln>
            <a:noFill/>
          </a:ln>
        </p:spPr>
        <p:txBody>
          <a:bodyPr vert="horz" lIns="79408" tIns="39704" rIns="79408" bIns="39704" anchor="b" compatLnSpc="0"/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 sz="1400"/>
            </a:pPr>
            <a:fld id="{6E9729CA-EE2E-4DB2-BDB5-380D7EF433D0}" type="slidenum">
              <a:rPr/>
              <a:pPr>
                <a:defRPr sz="1400"/>
              </a:pPr>
              <a:t>‹#›</a:t>
            </a:fld>
            <a:endParaRPr lang="nb-NO" sz="1200">
              <a:latin typeface="Arial" pitchFamily="18"/>
              <a:ea typeface="Lucida Sans Unicode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609138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846138" y="882650"/>
            <a:ext cx="5799137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49004" y="5513077"/>
            <a:ext cx="5995172" cy="52235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endParaRPr lang="nb-NO" noProof="0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1" y="0"/>
            <a:ext cx="3252499" cy="58077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nb-NO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40680" y="0"/>
            <a:ext cx="3252498" cy="58077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nb-NO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1" y="11026151"/>
            <a:ext cx="3252499" cy="58077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nb-NO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40680" y="11026151"/>
            <a:ext cx="3252498" cy="58077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nb-NO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21123155-C0D8-4E27-BB42-4CE0820677E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255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30000"/>
      </a:spcBef>
      <a:spcAft>
        <a:spcPct val="0"/>
      </a:spcAft>
      <a:defRPr lang="nb-NO" sz="2000" kern="1200">
        <a:solidFill>
          <a:schemeClr val="tx1"/>
        </a:solidFill>
        <a:latin typeface="Arial" pitchFamily="18"/>
        <a:cs typeface="Mangal" pitchFamily="2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Mangal" pitchFamily="18" charset="0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Mangal" pitchFamily="18" charset="0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Mangal" pitchFamily="18" charset="0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Mangal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3250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cs typeface="Mang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680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12994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cs typeface="Mang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344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96610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cs typeface="Mang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374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E9563-6335-470F-A6A8-F56AA0BB6F97}" type="datetime1">
              <a:rPr lang="en-US"/>
              <a:pPr>
                <a:defRPr/>
              </a:pPr>
              <a:t>3/14/2017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1AEEA-2E4E-4581-B105-31824364740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AD429-21D4-4FD9-AD46-3F807AC8D4B8}" type="datetime1">
              <a:rPr lang="en-US"/>
              <a:pPr>
                <a:defRPr/>
              </a:pPr>
              <a:t>3/14/2017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9636A-7D9B-4A3E-A6DB-4F22AA70409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7400" cy="4525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5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F7F6E-815E-40F4-B1C4-6F4913CF957A}" type="datetime1">
              <a:rPr lang="en-US"/>
              <a:pPr>
                <a:defRPr/>
              </a:pPr>
              <a:t>3/14/2017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0A3E9-7D11-4916-9EF9-897FB37940A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9D2B9-FD71-4634-B50F-98D2937932BF}" type="datetime1">
              <a:rPr lang="en-US"/>
              <a:pPr>
                <a:defRPr/>
              </a:pPr>
              <a:t>3/14/2017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4D4EA-36B9-46DC-BA65-B092013AA23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78A54-6044-4CF6-8747-B9EC27C48DFD}" type="datetime1">
              <a:rPr lang="en-US"/>
              <a:pPr>
                <a:defRPr/>
              </a:pPr>
              <a:t>3/14/2017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A4088-B190-4EC8-90CC-B41E439C82F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BA825-C522-49AC-B4D7-5236AF67EA37}" type="datetime1">
              <a:rPr lang="en-US"/>
              <a:pPr>
                <a:defRPr/>
              </a:pPr>
              <a:t>3/14/2017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48C95-A8BB-46C3-94CB-BB297B6F023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4038600" cy="3840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4038600" cy="3840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5E799-9876-4658-A315-84E9BBCA1DB0}" type="datetime1">
              <a:rPr lang="en-US"/>
              <a:pPr>
                <a:defRPr/>
              </a:pPr>
              <a:t>3/14/2017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A2568-DF0D-4666-8B30-460598A01CA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E2309-3BDC-468D-8C8B-9DC14645B70D}" type="datetime1">
              <a:rPr lang="en-US"/>
              <a:pPr>
                <a:defRPr/>
              </a:pPr>
              <a:t>3/14/2017</a:t>
            </a:fld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A38DC-B425-4527-B920-18A505898D7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976B8-4612-41DF-A2D5-E6E663895493}" type="datetime1">
              <a:rPr lang="en-US"/>
              <a:pPr>
                <a:defRPr/>
              </a:pPr>
              <a:t>3/14/2017</a:t>
            </a:fld>
            <a:endParaRPr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8744D-EA45-4FD5-9E07-ADD53A2C792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E9B97-7F51-42A4-A022-DF0071462F8B}" type="datetime1">
              <a:rPr lang="en-US"/>
              <a:pPr>
                <a:defRPr/>
              </a:pPr>
              <a:t>3/14/2017</a:t>
            </a:fld>
            <a:endParaRPr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96FA7-FF88-41FC-AC6E-1095FD8796A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8ACB6-2D18-4080-9300-99AB6BFFB784}" type="datetime1">
              <a:rPr lang="en-US"/>
              <a:pPr>
                <a:defRPr/>
              </a:pPr>
              <a:t>3/14/2017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E6421-F85D-4F14-9BE0-582661B5729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27B0C-B5C5-40A7-9787-AB3687ACCA66}" type="datetime1">
              <a:rPr lang="en-US"/>
              <a:pPr>
                <a:defRPr/>
              </a:pPr>
              <a:t>3/14/2017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F0924-89E5-4B8A-A2D5-006810ABFF1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48846-DC9A-4A84-B76A-DD4CA901C986}" type="datetime1">
              <a:rPr lang="en-US"/>
              <a:pPr>
                <a:defRPr/>
              </a:pPr>
              <a:t>3/14/2017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6CDCE-0580-4394-9C87-B113E139DDE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958AC-9F89-4D4E-86F4-E91AD340E016}" type="datetime1">
              <a:rPr lang="en-US"/>
              <a:pPr>
                <a:defRPr/>
              </a:pPr>
              <a:t>3/14/2017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1234C-8851-46F4-B4AF-688F239E81B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1000125"/>
            <a:ext cx="2063750" cy="51260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1000125"/>
            <a:ext cx="6042025" cy="51260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CBFEE-0B8D-4743-95C9-79626B6E2481}" type="datetime1">
              <a:rPr lang="en-US"/>
              <a:pPr>
                <a:defRPr/>
              </a:pPr>
              <a:t>3/14/2017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CB6C8-9893-494B-986B-73C91667ED0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1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96353-75EC-4DE4-B2A4-4E5014EA79CA}" type="datetime1">
              <a:rPr lang="en-US"/>
              <a:pPr>
                <a:defRPr/>
              </a:pPr>
              <a:t>3/14/2017</a:t>
            </a:fld>
            <a:endParaRPr/>
          </a:p>
        </p:txBody>
      </p:sp>
      <p:sp>
        <p:nvSpPr>
          <p:cNvPr id="5" name="Footer Placeholder 2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3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61506-86A5-4148-9735-088726DA358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1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9E630-41AA-4815-80CA-7A3015C1C26B}" type="datetime1">
              <a:rPr lang="en-US"/>
              <a:pPr>
                <a:defRPr/>
              </a:pPr>
              <a:t>3/14/2017</a:t>
            </a:fld>
            <a:endParaRPr/>
          </a:p>
        </p:txBody>
      </p:sp>
      <p:sp>
        <p:nvSpPr>
          <p:cNvPr id="5" name="Footer Placeholder 2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3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4A6BE-0BBF-4074-830E-4CD4A1E8FD4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7CD59-BB3C-46F0-ACBF-6BDD8A693D3F}" type="datetime1">
              <a:rPr lang="en-US"/>
              <a:pPr>
                <a:defRPr/>
              </a:pPr>
              <a:t>3/14/2017</a:t>
            </a:fld>
            <a:endParaRPr/>
          </a:p>
        </p:txBody>
      </p:sp>
      <p:sp>
        <p:nvSpPr>
          <p:cNvPr id="5" name="Footer Placeholder 2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3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6F34D-C710-438E-8E8E-6A254950722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1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F5DF2-A0A9-41EF-AFEF-2815F02A721E}" type="datetime1">
              <a:rPr lang="en-US"/>
              <a:pPr>
                <a:defRPr/>
              </a:pPr>
              <a:t>3/14/2017</a:t>
            </a:fld>
            <a:endParaRPr/>
          </a:p>
        </p:txBody>
      </p:sp>
      <p:sp>
        <p:nvSpPr>
          <p:cNvPr id="6" name="Footer Placeholder 2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3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59BF9-ECEE-4FDA-9181-3AD256DD566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1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EF6E7-65AA-451F-A0EC-77391B34B661}" type="datetime1">
              <a:rPr lang="en-US"/>
              <a:pPr>
                <a:defRPr/>
              </a:pPr>
              <a:t>3/14/2017</a:t>
            </a:fld>
            <a:endParaRPr/>
          </a:p>
        </p:txBody>
      </p:sp>
      <p:sp>
        <p:nvSpPr>
          <p:cNvPr id="8" name="Footer Placeholder 2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3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057F1-317C-4DA8-8519-447CC904D18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1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21A13-D3FA-404C-94FC-643085D96AD9}" type="datetime1">
              <a:rPr lang="en-US"/>
              <a:pPr>
                <a:defRPr/>
              </a:pPr>
              <a:t>3/14/2017</a:t>
            </a:fld>
            <a:endParaRPr/>
          </a:p>
        </p:txBody>
      </p:sp>
      <p:sp>
        <p:nvSpPr>
          <p:cNvPr id="4" name="Footer Placeholder 2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3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80617-453F-4936-8C75-E0A57A5C913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C3107-AAF6-41D4-9695-3A51EFBAFC42}" type="datetime1">
              <a:rPr lang="en-US"/>
              <a:pPr>
                <a:defRPr/>
              </a:pPr>
              <a:t>3/14/2017</a:t>
            </a:fld>
            <a:endParaRPr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6CD95-18AC-430A-AE39-0658393035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DDDD2-9492-4B57-B39A-A9744FC1169C}" type="datetime1">
              <a:rPr lang="en-US"/>
              <a:pPr>
                <a:defRPr/>
              </a:pPr>
              <a:t>3/14/2017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DB58D-B464-413D-9DF5-882B79C907D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D4206-412E-4E0D-A286-1E40FB176189}" type="datetime1">
              <a:rPr lang="en-US"/>
              <a:pPr>
                <a:defRPr/>
              </a:pPr>
              <a:t>3/14/2017</a:t>
            </a:fld>
            <a:endParaRPr/>
          </a:p>
        </p:txBody>
      </p:sp>
      <p:sp>
        <p:nvSpPr>
          <p:cNvPr id="6" name="Footer Placeholder 2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3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02815-8C45-496E-ABDC-7642B628F8A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9F71B-BEF2-4E91-A2DB-150917C1DE12}" type="datetime1">
              <a:rPr lang="en-US"/>
              <a:pPr>
                <a:defRPr/>
              </a:pPr>
              <a:t>3/14/2017</a:t>
            </a:fld>
            <a:endParaRPr/>
          </a:p>
        </p:txBody>
      </p:sp>
      <p:sp>
        <p:nvSpPr>
          <p:cNvPr id="6" name="Footer Placeholder 2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3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49C41-3C87-49DE-AB2C-9E14091E4F5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1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3C07B-29A0-4E8B-B352-30621C8CE0C8}" type="datetime1">
              <a:rPr lang="en-US"/>
              <a:pPr>
                <a:defRPr/>
              </a:pPr>
              <a:t>3/14/2017</a:t>
            </a:fld>
            <a:endParaRPr/>
          </a:p>
        </p:txBody>
      </p:sp>
      <p:sp>
        <p:nvSpPr>
          <p:cNvPr id="5" name="Footer Placeholder 2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3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F6BB7-A2F4-4438-ADAE-EB1FC7828DC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1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5CEA6-0EA7-4204-91CD-A2CE66CBC781}" type="datetime1">
              <a:rPr lang="en-US"/>
              <a:pPr>
                <a:defRPr/>
              </a:pPr>
              <a:t>3/14/2017</a:t>
            </a:fld>
            <a:endParaRPr/>
          </a:p>
        </p:txBody>
      </p:sp>
      <p:sp>
        <p:nvSpPr>
          <p:cNvPr id="5" name="Footer Placeholder 2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3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F13E3-BDF5-4587-B13D-7BC01B0D4EB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B89CC-A336-4D4D-9F5E-A0EEE4A12F9F}" type="datetime1">
              <a:rPr lang="en-US"/>
              <a:pPr>
                <a:defRPr/>
              </a:pPr>
              <a:t>3/14/2017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A2E1A-CD38-4940-8CC9-C78B712B6A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FF8C2-CC8E-45A7-9057-6B639018E26D}" type="datetime1">
              <a:rPr lang="en-US"/>
              <a:pPr>
                <a:defRPr/>
              </a:pPr>
              <a:t>3/14/2017</a:t>
            </a:fld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C4A75-283F-4155-8237-E4C99C67FBF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11FB1-0AE5-4C3A-8273-A007DEE9E9CB}" type="datetime1">
              <a:rPr lang="en-US"/>
              <a:pPr>
                <a:defRPr/>
              </a:pPr>
              <a:t>3/14/2017</a:t>
            </a:fld>
            <a:endParaRPr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1537D-BF25-4EC7-A7EA-4644786D82D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FAC53-0091-4097-97F0-D48839B87653}" type="datetime1">
              <a:rPr lang="en-US"/>
              <a:pPr>
                <a:defRPr/>
              </a:pPr>
              <a:t>3/14/2017</a:t>
            </a:fld>
            <a:endParaRPr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4568F-B765-454D-B002-F3D1913B60A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15ED5-140D-4BD4-A562-FEAAA2C137F0}" type="datetime1">
              <a:rPr lang="en-US"/>
              <a:pPr>
                <a:defRPr/>
              </a:pPr>
              <a:t>3/14/2017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9D313-1FF5-4FDE-806F-698FC73814B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4F6C6-28F5-4E19-A5FC-58C170C367D7}" type="datetime1">
              <a:rPr lang="en-US"/>
              <a:pPr>
                <a:defRPr/>
              </a:pPr>
              <a:t>3/14/2017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BB0B6-D32F-4C39-9A00-F302152CC04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1"/>
          <p:cNvSpPr txBox="1">
            <a:spLocks noGrp="1"/>
          </p:cNvSpPr>
          <p:nvPr>
            <p:ph type="title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the title text formatClick to edit Master 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t"/>
          <a:lstStyle>
            <a:lvl1pPr marL="0" marR="0" lvl="0" indent="0" algn="l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nb-NO" sz="1800" b="0" i="0" u="none" strike="noStrike" kern="1200">
                <a:solidFill>
                  <a:srgbClr val="FFFFFF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CC6FBB6D-5FAB-468A-87E6-67B8B0D5C975}" type="datetime1">
              <a:rPr lang="en-US"/>
              <a:pPr>
                <a:defRPr/>
              </a:pPr>
              <a:t>3/14/2017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t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nb-NO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t"/>
          <a:lstStyle>
            <a:lvl1pPr marL="0" marR="0" lvl="0" indent="0" algn="l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nb-NO" sz="1800" b="0" i="0" u="none" strike="noStrike" kern="1200">
                <a:solidFill>
                  <a:srgbClr val="FFFFFF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60E955EA-CC03-4AEB-A3C5-A2CF26829816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031" name="Text Placeholder 6"/>
          <p:cNvSpPr txBox="1">
            <a:spLocks noGrp="1"/>
          </p:cNvSpPr>
          <p:nvPr>
            <p:ph type="body" idx="1"/>
          </p:nvPr>
        </p:nvSpPr>
        <p:spPr bwMode="auto">
          <a:xfrm>
            <a:off x="457200" y="160496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nb-NO" sz="4400" kern="1200">
          <a:solidFill>
            <a:srgbClr val="FFFFFF"/>
          </a:solidFill>
          <a:latin typeface="Calibri" pitchFamily="18"/>
          <a:ea typeface="Lucida Sans Unicode" pitchFamily="2"/>
          <a:cs typeface="Arial" pitchFamily="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  <a:ea typeface="Lucida Sans Unicode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  <a:ea typeface="Lucida Sans Unicode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  <a:ea typeface="Lucida Sans Unicode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  <a:ea typeface="Lucida Sans Unicode" pitchFamily="34" charset="0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  <a:ea typeface="Lucida Sans Unicode" pitchFamily="34" charset="0"/>
          <a:cs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  <a:ea typeface="Lucida Sans Unicode" pitchFamily="34" charset="0"/>
          <a:cs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  <a:ea typeface="Lucida Sans Unicode" pitchFamily="34" charset="0"/>
          <a:cs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  <a:ea typeface="Lucida Sans Unicode" pitchFamily="34" charset="0"/>
          <a:cs typeface="Arial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ts val="1413"/>
        </a:spcAft>
        <a:defRPr lang="nb-NO" sz="2800" kern="1200">
          <a:solidFill>
            <a:srgbClr val="000000"/>
          </a:solidFill>
          <a:latin typeface="Calibri" pitchFamily="18"/>
          <a:cs typeface="Arial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1"/>
          <p:cNvSpPr txBox="1">
            <a:spLocks noGrp="1"/>
          </p:cNvSpPr>
          <p:nvPr>
            <p:ph type="title"/>
          </p:nvPr>
        </p:nvSpPr>
        <p:spPr bwMode="auto">
          <a:xfrm>
            <a:off x="428625" y="1000125"/>
            <a:ext cx="82296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b-NO" smtClean="0"/>
              <a:t>Click to edit the title text formatClick to edit Master title style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2286000"/>
            <a:ext cx="8229600" cy="3840163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t"/>
          <a:lstStyle>
            <a:defPPr marL="432000" lvl="0" indent="-324000" algn="l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nb-NO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Arial"/>
              </a:defRPr>
            </a:defPPr>
            <a:lvl1pPr marL="432000" lvl="0" indent="-324000" algn="l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nb-NO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Arial"/>
              </a:defRPr>
            </a:lvl1pPr>
            <a:lvl2pPr marL="864000" lvl="1" indent="-324000" algn="l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Arial"/>
              </a:defRPr>
            </a:lvl2pPr>
            <a:lvl3pPr marL="1295999" lvl="2" indent="-288000" algn="l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nb-NO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Arial"/>
              </a:defRPr>
            </a:lvl3pPr>
            <a:lvl4pPr marL="1728000" lvl="3" indent="-216000" algn="l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Arial"/>
              </a:defRPr>
            </a:lvl4pPr>
            <a:lvl5pPr marL="2160000" lvl="4" indent="-216000" algn="l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nb-NO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Arial"/>
              </a:defRPr>
            </a:lvl5pPr>
            <a:lvl6pPr marL="2592000" lvl="5" indent="-216000" algn="l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Arial"/>
              </a:defRPr>
            </a:lvl6pPr>
            <a:lvl7pPr marL="3024000" lvl="6" indent="-216000" algn="l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Arial"/>
              </a:defRPr>
            </a:lvl7pPr>
            <a:lvl8pPr marL="3456000" lvl="7" indent="-216000" algn="l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Arial"/>
              </a:defRPr>
            </a:lvl8pPr>
            <a:lvl9pPr marL="3887999" lvl="8" indent="-216000" algn="l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Arial"/>
              </a:defRPr>
            </a:lvl9pPr>
          </a:lstStyle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5"/>
            <a:r>
              <a:rPr lang="en-US"/>
              <a:t>Sixth Outline Level</a:t>
            </a:r>
          </a:p>
          <a:p>
            <a:pPr lvl="6"/>
            <a:r>
              <a:rPr lang="en-US"/>
              <a:t>Seventh Outline Level</a:t>
            </a:r>
          </a:p>
          <a:p>
            <a:pPr lvl="7"/>
            <a:r>
              <a:rPr lang="en-US"/>
              <a:t>Eighth Outline Level</a:t>
            </a:r>
          </a:p>
          <a:p>
            <a:pPr lvl="0"/>
            <a:r>
              <a:rPr lang="en-US"/>
              <a:t>Ninth Outline LevelClick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t"/>
          <a:lstStyle>
            <a:lvl1pPr marL="0" marR="0" lvl="0" indent="0" algn="l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nb-NO" sz="1800" b="0" i="0" u="none" strike="noStrike" kern="120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914C12B8-A7C4-4F02-95DE-A5B5D4AA63E9}" type="datetime1">
              <a:rPr lang="en-US"/>
              <a:pPr>
                <a:defRPr/>
              </a:pPr>
              <a:t>3/14/2017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t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nb-NO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t"/>
          <a:lstStyle>
            <a:lvl1pPr marL="0" marR="0" lvl="0" indent="0" algn="l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nb-NO" sz="1800" b="0" i="0" u="none" strike="noStrike" kern="120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7E21DBD8-2113-4C20-A24F-25967E8D2A0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nb-NO" sz="3600" kern="1200">
          <a:solidFill>
            <a:srgbClr val="000000"/>
          </a:solidFill>
          <a:latin typeface="Calibri" pitchFamily="18"/>
          <a:ea typeface="Lucida Sans Unicode" pitchFamily="2"/>
          <a:cs typeface="Arial" pitchFamily="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Calibri" pitchFamily="34" charset="0"/>
          <a:ea typeface="Lucida Sans Unicode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Calibri" pitchFamily="34" charset="0"/>
          <a:ea typeface="Lucida Sans Unicode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Calibri" pitchFamily="34" charset="0"/>
          <a:ea typeface="Lucida Sans Unicode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Calibri" pitchFamily="34" charset="0"/>
          <a:ea typeface="Lucida Sans Unicode" pitchFamily="34" charset="0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Calibri" pitchFamily="34" charset="0"/>
          <a:ea typeface="Lucida Sans Unicode" pitchFamily="34" charset="0"/>
          <a:cs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Calibri" pitchFamily="34" charset="0"/>
          <a:ea typeface="Lucida Sans Unicode" pitchFamily="34" charset="0"/>
          <a:cs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Calibri" pitchFamily="34" charset="0"/>
          <a:ea typeface="Lucida Sans Unicode" pitchFamily="34" charset="0"/>
          <a:cs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Calibri" pitchFamily="34" charset="0"/>
          <a:ea typeface="Lucida Sans Unicode" pitchFamily="34" charset="0"/>
          <a:cs typeface="Arial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SzPct val="45000"/>
        <a:buFont typeface="StarSymbol"/>
        <a:buChar char="●"/>
        <a:defRPr lang="en-US" sz="2800">
          <a:solidFill>
            <a:srgbClr val="000000"/>
          </a:solidFill>
          <a:latin typeface="Calibri" pitchFamily="18"/>
          <a:cs typeface="" pitchFamily="2"/>
        </a:defRPr>
      </a:lvl1pPr>
      <a:lvl2pPr lvl="1" algn="l" rtl="0" eaLnBrk="0" fontAlgn="base" hangingPunct="0">
        <a:spcBef>
          <a:spcPct val="20000"/>
        </a:spcBef>
        <a:spcAft>
          <a:spcPct val="0"/>
        </a:spcAft>
        <a:buSzPct val="45000"/>
        <a:buFont typeface="StarSymbol"/>
        <a:buChar char="●"/>
        <a:defRPr lang="en-US" sz="2800">
          <a:solidFill>
            <a:srgbClr val="000000"/>
          </a:solidFill>
          <a:latin typeface="Calibri" pitchFamily="18"/>
          <a:cs typeface="" pitchFamily="2"/>
        </a:defRPr>
      </a:lvl2pPr>
      <a:lvl3pPr lvl="2" algn="l" rtl="0" eaLnBrk="0" fontAlgn="base" hangingPunct="0">
        <a:spcBef>
          <a:spcPct val="20000"/>
        </a:spcBef>
        <a:spcAft>
          <a:spcPct val="0"/>
        </a:spcAft>
        <a:buSzPct val="75000"/>
        <a:buFont typeface="StarSymbol"/>
        <a:buChar char="–"/>
        <a:defRPr lang="en-US" sz="2800">
          <a:solidFill>
            <a:srgbClr val="000000"/>
          </a:solidFill>
          <a:latin typeface="Calibri" pitchFamily="18"/>
          <a:cs typeface="" pitchFamily="2"/>
        </a:defRPr>
      </a:lvl3pPr>
      <a:lvl4pPr lvl="3" algn="l" rtl="0" eaLnBrk="0" fontAlgn="base" hangingPunct="0">
        <a:spcBef>
          <a:spcPct val="20000"/>
        </a:spcBef>
        <a:spcAft>
          <a:spcPct val="0"/>
        </a:spcAft>
        <a:buSzPct val="45000"/>
        <a:buFont typeface="StarSymbol"/>
        <a:buChar char="●"/>
        <a:defRPr lang="en-US" sz="2800">
          <a:solidFill>
            <a:srgbClr val="000000"/>
          </a:solidFill>
          <a:latin typeface="Calibri" pitchFamily="18"/>
          <a:cs typeface="" pitchFamily="2"/>
        </a:defRPr>
      </a:lvl4pPr>
      <a:lvl5pPr lvl="4" algn="l" rtl="0" eaLnBrk="0" fontAlgn="base" hangingPunct="0">
        <a:spcBef>
          <a:spcPct val="20000"/>
        </a:spcBef>
        <a:spcAft>
          <a:spcPct val="0"/>
        </a:spcAft>
        <a:buSzPct val="75000"/>
        <a:buFont typeface="StarSymbol"/>
        <a:buChar char="–"/>
        <a:defRPr lang="en-US" sz="2800">
          <a:solidFill>
            <a:srgbClr val="000000"/>
          </a:solidFill>
          <a:latin typeface="Calibri" pitchFamily="18"/>
          <a:cs typeface="" pitchFamily="2"/>
        </a:defRPr>
      </a:lvl5pPr>
      <a:lvl6pPr lvl="5" rtl="0" hangingPunct="0">
        <a:buSzPct val="45000"/>
        <a:buFont typeface="StarSymbol"/>
        <a:buChar char="●"/>
        <a:tabLst/>
        <a:defRPr lang="en-US" sz="2800" b="0" i="0" u="none" strike="noStrike">
          <a:solidFill>
            <a:srgbClr val="000000"/>
          </a:solidFill>
          <a:latin typeface="Calibri" pitchFamily="18"/>
          <a:cs typeface="" pitchFamily="2"/>
        </a:defRPr>
      </a:lvl6pPr>
      <a:lvl7pPr lvl="6" rtl="0" hangingPunct="0">
        <a:buSzPct val="45000"/>
        <a:buFont typeface="StarSymbol"/>
        <a:buChar char="●"/>
        <a:tabLst/>
        <a:defRPr lang="en-US" sz="2800" b="0" i="0" u="none" strike="noStrike">
          <a:solidFill>
            <a:srgbClr val="000000"/>
          </a:solidFill>
          <a:latin typeface="Calibri" pitchFamily="18"/>
          <a:cs typeface="" pitchFamily="2"/>
        </a:defRPr>
      </a:lvl7pPr>
      <a:lvl8pPr lvl="7" rtl="0" hangingPunct="0">
        <a:buSzPct val="45000"/>
        <a:buFont typeface="StarSymbol"/>
        <a:buChar char="●"/>
        <a:tabLst/>
        <a:defRPr lang="en-US" sz="2800" b="0" i="0" u="none" strike="noStrike">
          <a:solidFill>
            <a:srgbClr val="000000"/>
          </a:solidFill>
          <a:latin typeface="Calibri" pitchFamily="18"/>
          <a:cs typeface="" pitchFamily="2"/>
        </a:defRPr>
      </a:lvl8pPr>
      <a:lvl9pPr marL="0" marR="0" lvl="0" indent="0" algn="l" rtl="0" hangingPunct="0">
        <a:spcBef>
          <a:spcPts val="558"/>
        </a:spcBef>
        <a:spcAft>
          <a:spcPts val="0"/>
        </a:spcAft>
        <a:buSzPct val="45000"/>
        <a:buFont typeface="Arial" pitchFamily="32"/>
        <a:buChar char="•"/>
        <a:tabLst/>
        <a:defRPr lang="en-US" sz="2800" b="0" i="0" u="none" strike="noStrike">
          <a:solidFill>
            <a:srgbClr val="000000"/>
          </a:solidFill>
          <a:latin typeface="Calibri" pitchFamily="18"/>
          <a:cs typeface="" pitchFamily="2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 txBox="1"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t"/>
          <a:lstStyle>
            <a:lvl1pPr marL="0" marR="0" lvl="0" indent="0" algn="l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nb-NO" sz="1800" b="0" i="0" u="none" strike="noStrike" kern="120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779750F1-A2F7-4FDA-8BC6-6D90D1743B97}" type="datetime1">
              <a:rPr lang="en-US"/>
              <a:pPr>
                <a:defRPr/>
              </a:pPr>
              <a:t>3/14/2017</a:t>
            </a:fld>
            <a:endParaRPr/>
          </a:p>
        </p:txBody>
      </p:sp>
      <p:sp>
        <p:nvSpPr>
          <p:cNvPr id="4" name="Footer Placeholder 2"/>
          <p:cNvSpPr txBox="1"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t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nb-NO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3"/>
          <p:cNvSpPr txBox="1"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t"/>
          <a:lstStyle>
            <a:lvl1pPr marL="0" marR="0" lvl="0" indent="0" algn="l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nb-NO" sz="1800" b="0" i="0" u="none" strike="noStrike" kern="120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5C0B31B3-25EB-4F9E-ADCD-329E836CE5E8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25606" name="Title Placeholder 5"/>
          <p:cNvSpPr txBox="1"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b-NO" smtClean="0"/>
          </a:p>
        </p:txBody>
      </p:sp>
      <p:sp>
        <p:nvSpPr>
          <p:cNvPr id="25607" name="Text Placeholder 6"/>
          <p:cNvSpPr txBox="1">
            <a:spLocks noGrp="1"/>
          </p:cNvSpPr>
          <p:nvPr>
            <p:ph type="body" idx="1"/>
          </p:nvPr>
        </p:nvSpPr>
        <p:spPr bwMode="auto">
          <a:xfrm>
            <a:off x="457200" y="160496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nb-NO" sz="4400" kern="1200">
          <a:solidFill>
            <a:srgbClr val="000000"/>
          </a:solidFill>
          <a:latin typeface="Arial" pitchFamily="18"/>
          <a:cs typeface="Arial" pitchFamily="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ts val="1413"/>
        </a:spcAft>
        <a:defRPr lang="nb-NO" sz="2800" kern="1200">
          <a:solidFill>
            <a:srgbClr val="000000"/>
          </a:solidFill>
          <a:latin typeface="Calibri" pitchFamily="18"/>
          <a:cs typeface="Arial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 txBox="1">
            <a:spLocks noGrp="1"/>
          </p:cNvSpPr>
          <p:nvPr>
            <p:ph type="title" idx="4294967295"/>
          </p:nvPr>
        </p:nvSpPr>
        <p:spPr>
          <a:xfrm>
            <a:off x="755650" y="981075"/>
            <a:ext cx="7772400" cy="1468438"/>
          </a:xfrm>
        </p:spPr>
        <p:txBody>
          <a:bodyPr/>
          <a:lstStyle/>
          <a:p>
            <a:pPr eaLnBrk="1">
              <a:buSzPct val="45000"/>
            </a:pPr>
            <a:r>
              <a:rPr sz="2800" dirty="0" smtClean="0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Arial" pitchFamily="34" charset="0"/>
              </a:rPr>
              <a:t> </a:t>
            </a:r>
            <a:r>
              <a:rPr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Lucida Sans Unicode" pitchFamily="34" charset="0"/>
                <a:cs typeface="Arial" pitchFamily="34" charset="0"/>
              </a:rPr>
              <a:t>Ungdom i </a:t>
            </a:r>
            <a:r>
              <a:rPr lang="nb-NO" sz="2800" dirty="0" smtClean="0">
                <a:solidFill>
                  <a:schemeClr val="bg1">
                    <a:lumMod val="95000"/>
                  </a:schemeClr>
                </a:solidFill>
                <a:ea typeface="Lucida Sans Unicode" pitchFamily="34" charset="0"/>
              </a:rPr>
              <a:t>Afghanistan</a:t>
            </a:r>
            <a:r>
              <a:rPr lang="nb-NO" sz="2800" dirty="0"/>
              <a:t/>
            </a:r>
            <a:br>
              <a:rPr lang="nb-NO" sz="2800" dirty="0"/>
            </a:br>
            <a:r>
              <a:rPr sz="2800" dirty="0" smtClean="0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Arial" pitchFamily="34" charset="0"/>
              </a:rPr>
              <a:t/>
            </a:r>
            <a:br>
              <a:rPr sz="2800" dirty="0" smtClean="0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Arial" pitchFamily="34" charset="0"/>
              </a:rPr>
            </a:br>
            <a:r>
              <a:rPr lang="nb-NO" sz="2800" dirty="0" smtClean="0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Arial" pitchFamily="34" charset="0"/>
              </a:rPr>
              <a:t>Arne Strand, 14.01.17</a:t>
            </a:r>
            <a:endParaRPr sz="2800" dirty="0" smtClean="0">
              <a:solidFill>
                <a:srgbClr val="000000"/>
              </a:solidFill>
              <a:latin typeface="Calibri" pitchFamily="34" charset="0"/>
              <a:ea typeface="Lucida Sans Unicode" pitchFamily="34" charset="0"/>
              <a:cs typeface="Arial" pitchFamily="34" charset="0"/>
            </a:endParaRPr>
          </a:p>
        </p:txBody>
      </p:sp>
      <p:sp>
        <p:nvSpPr>
          <p:cNvPr id="3" name="Subtitle 2"/>
          <p:cNvSpPr/>
          <p:nvPr/>
        </p:nvSpPr>
        <p:spPr>
          <a:xfrm>
            <a:off x="1371600" y="3886200"/>
            <a:ext cx="6400800" cy="41116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tIns="91440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>
                <a:solidFill>
                  <a:srgbClr val="898989"/>
                </a:solidFill>
                <a:latin typeface="Calibri" pitchFamily="18"/>
                <a:ea typeface="Lucida Sans Unicode" pitchFamily="2"/>
                <a:cs typeface="Mangal" pitchFamily="2"/>
              </a:rPr>
              <a:t> 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2580" y="2529718"/>
            <a:ext cx="6499820" cy="365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5900" cy="1533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KABUL</a:t>
            </a:r>
            <a:r>
              <a:rPr lang="en-US" sz="2400" b="1" dirty="0"/>
              <a:t>, 6 February 2017 </a:t>
            </a:r>
            <a:r>
              <a:rPr lang="en-US" sz="2400" dirty="0" smtClean="0"/>
              <a:t>– a UN </a:t>
            </a:r>
            <a:r>
              <a:rPr lang="en-US" sz="2400" dirty="0"/>
              <a:t>report issued today recorded the </a:t>
            </a:r>
            <a:r>
              <a:rPr lang="en-US" sz="2400" b="1" dirty="0"/>
              <a:t>highest ever </a:t>
            </a:r>
            <a:r>
              <a:rPr lang="en-US" sz="2400" dirty="0"/>
              <a:t>number of civilian casualties in a single year, including record figures for children killed and injured in 2016. </a:t>
            </a:r>
          </a:p>
          <a:p>
            <a:r>
              <a:rPr lang="en-US" sz="2400" dirty="0"/>
              <a:t>The report documents 11,418 conflict-related civilian casualties, including </a:t>
            </a:r>
            <a:r>
              <a:rPr lang="en-US" sz="2400" b="1" dirty="0"/>
              <a:t>3,498 killed </a:t>
            </a:r>
            <a:r>
              <a:rPr lang="en-US" sz="2400" dirty="0"/>
              <a:t>and 7,920 injured. Of these, </a:t>
            </a:r>
            <a:r>
              <a:rPr lang="en-US" sz="2400" b="1" dirty="0"/>
              <a:t>3,512 were children</a:t>
            </a:r>
            <a:r>
              <a:rPr lang="en-US" sz="2400" dirty="0"/>
              <a:t> - 923 dead and 2,589 injured, </a:t>
            </a:r>
            <a:r>
              <a:rPr lang="en-US" sz="2400" b="1" dirty="0"/>
              <a:t>up 24 per cent </a:t>
            </a:r>
            <a:r>
              <a:rPr lang="en-US" sz="2400" dirty="0"/>
              <a:t>on the previous highest recorded figure. 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/>
              <a:t>Anti-Government forces, mainly the Taliban, were responsible for almost two thirds of the casualties while pro-Government forces were responsible for almost one quarter.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98148220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1200" dirty="0" err="1" smtClean="0"/>
              <a:t>Raud</a:t>
            </a:r>
            <a:r>
              <a:rPr lang="nb-NO" sz="1200" dirty="0" smtClean="0"/>
              <a:t>: Taliban kontrollert</a:t>
            </a:r>
            <a:br>
              <a:rPr lang="nb-NO" sz="1200" dirty="0" smtClean="0"/>
            </a:br>
            <a:r>
              <a:rPr lang="nb-NO" sz="1200" dirty="0" smtClean="0"/>
              <a:t>Gult : uavklart</a:t>
            </a:r>
            <a:br>
              <a:rPr lang="nb-NO" sz="1200" dirty="0" smtClean="0"/>
            </a:br>
            <a:r>
              <a:rPr lang="en-US" sz="1200" dirty="0"/>
              <a:t>The New York </a:t>
            </a:r>
            <a:r>
              <a:rPr lang="en-US" sz="1200" dirty="0" err="1"/>
              <a:t>Times|Source</a:t>
            </a:r>
            <a:r>
              <a:rPr lang="en-US" sz="1200" dirty="0"/>
              <a:t>: The Long War Journal</a:t>
            </a:r>
            <a:endParaRPr lang="nb-NO" sz="1200" dirty="0"/>
          </a:p>
        </p:txBody>
      </p:sp>
      <p:pic>
        <p:nvPicPr>
          <p:cNvPr id="2050" name="Picture 2" descr="http://graphics8.nytimes.com/newsgraphics/2015/09/29/taliban-afghanistan-updates/bf344fceedd6154a0043a455c21e69637b2ec4ab/taliban-map-1015-72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6912768" cy="554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682" y="3933056"/>
            <a:ext cx="3987584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5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err="1" smtClean="0"/>
              <a:t>Hovedveiane</a:t>
            </a:r>
            <a:r>
              <a:rPr lang="en-GB" dirty="0" smtClean="0"/>
              <a:t> </a:t>
            </a:r>
            <a:r>
              <a:rPr lang="en-GB" dirty="0" err="1" smtClean="0"/>
              <a:t>utrygge</a:t>
            </a:r>
            <a:r>
              <a:rPr lang="en-GB" dirty="0" smtClean="0"/>
              <a:t>, </a:t>
            </a:r>
            <a:r>
              <a:rPr lang="en-GB" dirty="0" err="1" smtClean="0"/>
              <a:t>sjølvmordsangrep</a:t>
            </a:r>
            <a:r>
              <a:rPr lang="en-GB" dirty="0" smtClean="0"/>
              <a:t> - </a:t>
            </a:r>
            <a:r>
              <a:rPr lang="en-GB" dirty="0" err="1" smtClean="0"/>
              <a:t>kidnappingar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442849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35896" y="4105941"/>
            <a:ext cx="4862295" cy="275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6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Styresett og utvikling stagnert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6782161" cy="4901393"/>
          </a:xfrm>
        </p:spPr>
      </p:pic>
    </p:spTree>
    <p:extLst>
      <p:ext uri="{BB962C8B-B14F-4D97-AF65-F5344CB8AC3E}">
        <p14:creationId xmlns:p14="http://schemas.microsoft.com/office/powerpoint/2010/main" val="412149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000125"/>
            <a:ext cx="8229600" cy="1246495"/>
          </a:xfrm>
        </p:spPr>
        <p:txBody>
          <a:bodyPr/>
          <a:lstStyle/>
          <a:p>
            <a:pPr algn="l"/>
            <a:r>
              <a:rPr lang="en-GB" dirty="0" smtClean="0"/>
              <a:t>KORRUPSJON</a:t>
            </a:r>
            <a:br>
              <a:rPr lang="en-GB" dirty="0" smtClean="0"/>
            </a:br>
            <a:r>
              <a:rPr lang="en-GB" dirty="0" smtClean="0"/>
              <a:t>OG TILLIT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789040"/>
            <a:ext cx="5943600" cy="322897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98354" y="908720"/>
            <a:ext cx="59055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211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000125"/>
            <a:ext cx="8229600" cy="692497"/>
          </a:xfrm>
        </p:spPr>
        <p:txBody>
          <a:bodyPr/>
          <a:lstStyle/>
          <a:p>
            <a:r>
              <a:rPr lang="nb-NO" dirty="0" err="1" smtClean="0"/>
              <a:t>Ungomsarbeidsløyse</a:t>
            </a:r>
            <a:r>
              <a:rPr lang="nb-NO" dirty="0" smtClean="0"/>
              <a:t>, 40 % </a:t>
            </a:r>
            <a:endParaRPr lang="nb-NO" dirty="0"/>
          </a:p>
        </p:txBody>
      </p:sp>
      <p:pic>
        <p:nvPicPr>
          <p:cNvPr id="2050" name="Picture 2" descr="afghanistan-youth-unemployme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190" y="2286000"/>
            <a:ext cx="6829619" cy="38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53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3" y="1000116"/>
            <a:ext cx="9097598" cy="5118348"/>
          </a:xfrm>
        </p:spPr>
      </p:pic>
    </p:spTree>
    <p:extLst>
      <p:ext uri="{BB962C8B-B14F-4D97-AF65-F5344CB8AC3E}">
        <p14:creationId xmlns:p14="http://schemas.microsoft.com/office/powerpoint/2010/main" val="454919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000125"/>
            <a:ext cx="8229600" cy="692497"/>
          </a:xfrm>
        </p:spPr>
        <p:txBody>
          <a:bodyPr/>
          <a:lstStyle/>
          <a:p>
            <a:r>
              <a:rPr lang="en-GB" dirty="0" smtClean="0"/>
              <a:t>Auke i </a:t>
            </a:r>
            <a:r>
              <a:rPr lang="en-GB" dirty="0" err="1" smtClean="0"/>
              <a:t>antal</a:t>
            </a:r>
            <a:r>
              <a:rPr lang="en-GB" dirty="0" smtClean="0"/>
              <a:t> </a:t>
            </a:r>
            <a:r>
              <a:rPr lang="en-GB" dirty="0" err="1" smtClean="0"/>
              <a:t>universitet</a:t>
            </a:r>
            <a:r>
              <a:rPr lang="en-GB" dirty="0" smtClean="0"/>
              <a:t>/</a:t>
            </a:r>
            <a:r>
              <a:rPr lang="en-GB" dirty="0" err="1" smtClean="0"/>
              <a:t>institutt</a:t>
            </a:r>
            <a:endParaRPr lang="en-GB" dirty="0"/>
          </a:p>
        </p:txBody>
      </p:sp>
      <p:pic>
        <p:nvPicPr>
          <p:cNvPr id="4" name="Content Placeholder 3" descr="E:\GIHE\GIHE-2014\GIHE-Conflict Resolutio-5-Training Courses-2014\GIHE-photos-Sep-2014\Peace Building pictures\5th\IMG_162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408712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163495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000125"/>
            <a:ext cx="8229600" cy="692497"/>
          </a:xfrm>
        </p:spPr>
        <p:txBody>
          <a:bodyPr/>
          <a:lstStyle/>
          <a:p>
            <a:r>
              <a:rPr lang="nb-NO" dirty="0" smtClean="0"/>
              <a:t>Jordbruk, handel og småindustri</a:t>
            </a:r>
            <a:endParaRPr lang="nb-NO" dirty="0"/>
          </a:p>
        </p:txBody>
      </p:sp>
      <p:pic>
        <p:nvPicPr>
          <p:cNvPr id="2050" name="Picture 2" descr="http://www.pbs.org/newshour/wp-content/uploads/2014/12/gpfa4-1024x7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53908"/>
            <a:ext cx="5112568" cy="379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agecon.purdue.edu/extension/programs/plant_diagnostics_clip_image001_000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84984"/>
            <a:ext cx="5066511" cy="336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830113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16" y="836712"/>
            <a:ext cx="7614617" cy="5710963"/>
          </a:xfrm>
        </p:spPr>
      </p:pic>
    </p:spTree>
    <p:extLst>
      <p:ext uri="{BB962C8B-B14F-4D97-AF65-F5344CB8AC3E}">
        <p14:creationId xmlns:p14="http://schemas.microsoft.com/office/powerpoint/2010/main" val="406452696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+mj-lt"/>
              </a:rPr>
              <a:t/>
            </a:r>
            <a:br>
              <a:rPr lang="en-GB" dirty="0" smtClean="0">
                <a:latin typeface="+mj-lt"/>
              </a:rPr>
            </a:br>
            <a:r>
              <a:rPr lang="en-GB" dirty="0" err="1" smtClean="0">
                <a:latin typeface="+mj-lt"/>
              </a:rPr>
              <a:t>Unge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a</a:t>
            </a:r>
            <a:r>
              <a:rPr lang="en-GB" dirty="0" err="1" smtClean="0">
                <a:latin typeface="+mj-lt"/>
              </a:rPr>
              <a:t>fghanarar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til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Noreg</a:t>
            </a:r>
            <a:endParaRPr lang="en-GB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sz="2400" dirty="0" smtClean="0"/>
              <a:t>Afghanarar var desidert største gruppe av asylsøkjarar til Norge under 18 år i 2015: </a:t>
            </a:r>
            <a:r>
              <a:rPr lang="nn-NO" sz="2400" b="1" dirty="0" smtClean="0"/>
              <a:t>3424</a:t>
            </a:r>
            <a:r>
              <a:rPr lang="nn-NO" sz="2400" dirty="0" smtClean="0"/>
              <a:t>, Eritrea nr 2 m 717,  og Syria 537 (av 5297).  </a:t>
            </a:r>
          </a:p>
          <a:p>
            <a:r>
              <a:rPr lang="nn-NO" sz="2400" dirty="0" smtClean="0"/>
              <a:t>I 2016 = </a:t>
            </a:r>
            <a:r>
              <a:rPr lang="nn-NO" sz="2400" b="1" dirty="0" smtClean="0"/>
              <a:t>128</a:t>
            </a:r>
            <a:endParaRPr lang="nn-NO" sz="2400" dirty="0"/>
          </a:p>
          <a:p>
            <a:endParaRPr lang="nn-NO" sz="20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429000"/>
            <a:ext cx="4896544" cy="3264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63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000125"/>
            <a:ext cx="8229600" cy="1246495"/>
          </a:xfrm>
        </p:spPr>
        <p:txBody>
          <a:bodyPr/>
          <a:lstStyle/>
          <a:p>
            <a:r>
              <a:rPr lang="nb-NO" dirty="0" err="1" smtClean="0"/>
              <a:t>Afghanarar</a:t>
            </a:r>
            <a:r>
              <a:rPr lang="nb-NO" dirty="0" smtClean="0"/>
              <a:t> i Iran: 0,95 </a:t>
            </a:r>
            <a:r>
              <a:rPr lang="nb-NO" dirty="0" err="1" smtClean="0"/>
              <a:t>mill</a:t>
            </a:r>
            <a:r>
              <a:rPr lang="nb-NO" dirty="0" smtClean="0"/>
              <a:t>, Pakistan  1,5 </a:t>
            </a:r>
            <a:r>
              <a:rPr lang="nb-NO" dirty="0" err="1" smtClean="0"/>
              <a:t>mill</a:t>
            </a:r>
            <a:r>
              <a:rPr lang="nb-NO" dirty="0" smtClean="0"/>
              <a:t> registrert og 0,5 returnert i 2016</a:t>
            </a:r>
            <a:endParaRPr lang="nb-NO" dirty="0"/>
          </a:p>
        </p:txBody>
      </p:sp>
      <p:pic>
        <p:nvPicPr>
          <p:cNvPr id="2050" name="Picture 2" descr="http://www.streetnewsservice.org/umbraco/ImageGen.ashx?image=%2Fmedia%2F3687542%2Finsp_fleeing_back_-_afghani_refugees_run_from_iran3.jpg&amp;height=330&amp;width=540&amp;Pad=tru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494891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3661085"/>
            <a:ext cx="4864026" cy="319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49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nes\Desktop\Retur Afghanist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256917" cy="6192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4413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000125"/>
            <a:ext cx="8229600" cy="692497"/>
          </a:xfrm>
        </p:spPr>
        <p:txBody>
          <a:bodyPr/>
          <a:lstStyle/>
          <a:p>
            <a:r>
              <a:rPr lang="en-GB" dirty="0" smtClean="0"/>
              <a:t>Bakar i Jalalabad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64387"/>
            <a:ext cx="6624736" cy="3726415"/>
          </a:xfrm>
        </p:spPr>
      </p:pic>
    </p:spTree>
    <p:extLst>
      <p:ext uri="{BB962C8B-B14F-4D97-AF65-F5344CB8AC3E}">
        <p14:creationId xmlns:p14="http://schemas.microsoft.com/office/powerpoint/2010/main" val="2453699319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000125"/>
            <a:ext cx="8229600" cy="1246495"/>
          </a:xfrm>
        </p:spPr>
        <p:txBody>
          <a:bodyPr/>
          <a:lstStyle/>
          <a:p>
            <a:r>
              <a:rPr lang="nb-NO" dirty="0" err="1"/>
              <a:t>Skypekontakt</a:t>
            </a:r>
            <a:r>
              <a:rPr lang="nb-NO" dirty="0"/>
              <a:t> </a:t>
            </a:r>
            <a:r>
              <a:rPr lang="nb-NO" dirty="0" smtClean="0"/>
              <a:t>og </a:t>
            </a:r>
            <a:r>
              <a:rPr lang="nb-NO" dirty="0" err="1" smtClean="0"/>
              <a:t>Facebook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  alle veit alt…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60960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468652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000125"/>
            <a:ext cx="8229600" cy="692497"/>
          </a:xfrm>
        </p:spPr>
        <p:txBody>
          <a:bodyPr/>
          <a:lstStyle/>
          <a:p>
            <a:r>
              <a:rPr lang="en-GB" dirty="0" err="1" smtClean="0"/>
              <a:t>Foreldre</a:t>
            </a:r>
            <a:r>
              <a:rPr lang="en-GB" dirty="0" smtClean="0"/>
              <a:t> </a:t>
            </a:r>
            <a:r>
              <a:rPr lang="en-GB" dirty="0" err="1" smtClean="0"/>
              <a:t>invisterar</a:t>
            </a:r>
            <a:r>
              <a:rPr lang="en-GB" dirty="0" smtClean="0"/>
              <a:t> i </a:t>
            </a:r>
            <a:r>
              <a:rPr lang="en-GB" dirty="0" err="1" smtClean="0"/>
              <a:t>ei</a:t>
            </a:r>
            <a:r>
              <a:rPr lang="en-GB" dirty="0" smtClean="0"/>
              <a:t> </a:t>
            </a:r>
            <a:r>
              <a:rPr lang="en-GB" dirty="0" err="1" smtClean="0"/>
              <a:t>tryggare</a:t>
            </a:r>
            <a:r>
              <a:rPr lang="en-GB" dirty="0" smtClean="0"/>
              <a:t> </a:t>
            </a:r>
            <a:r>
              <a:rPr lang="en-GB" dirty="0" err="1" smtClean="0"/>
              <a:t>framtid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75812"/>
            <a:ext cx="6408711" cy="4806533"/>
          </a:xfrm>
        </p:spPr>
      </p:pic>
    </p:spTree>
    <p:extLst>
      <p:ext uri="{BB962C8B-B14F-4D97-AF65-F5344CB8AC3E}">
        <p14:creationId xmlns:p14="http://schemas.microsoft.com/office/powerpoint/2010/main" val="1845319084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13" y="1196752"/>
            <a:ext cx="8447633" cy="5068580"/>
          </a:xfrm>
        </p:spPr>
      </p:pic>
    </p:spTree>
    <p:extLst>
      <p:ext uri="{BB962C8B-B14F-4D97-AF65-F5344CB8AC3E}">
        <p14:creationId xmlns:p14="http://schemas.microsoft.com/office/powerpoint/2010/main" val="361600096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Title 1"/>
          <p:cNvSpPr txBox="1">
            <a:spLocks noGrp="1"/>
          </p:cNvSpPr>
          <p:nvPr>
            <p:ph type="title" idx="4294967295"/>
          </p:nvPr>
        </p:nvSpPr>
        <p:spPr>
          <a:xfrm>
            <a:off x="428625" y="1000125"/>
            <a:ext cx="8229600" cy="1143000"/>
          </a:xfrm>
        </p:spPr>
        <p:txBody>
          <a:bodyPr/>
          <a:lstStyle/>
          <a:p>
            <a:pPr algn="l" eaLnBrk="1">
              <a:buSzPct val="45000"/>
              <a:buFont typeface="StarSymbol"/>
              <a:buChar char="●"/>
            </a:pPr>
            <a:endParaRPr sz="4400" smtClean="0">
              <a:latin typeface="Arial" pitchFamily="34" charset="0"/>
              <a:ea typeface="Lucida Sans Unicode" pitchFamily="34" charset="0"/>
              <a:cs typeface="Arial" pitchFamily="34" charset="0"/>
            </a:endParaRPr>
          </a:p>
        </p:txBody>
      </p:sp>
      <p:sp>
        <p:nvSpPr>
          <p:cNvPr id="211970" name="Content Placeholder 2"/>
          <p:cNvSpPr txBox="1">
            <a:spLocks noGrp="1"/>
          </p:cNvSpPr>
          <p:nvPr>
            <p:ph type="body" idx="4294967295"/>
          </p:nvPr>
        </p:nvSpPr>
        <p:spPr bwMode="auto">
          <a:noFill/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marL="0" indent="0" eaLnBrk="1">
              <a:spcBef>
                <a:spcPts val="563"/>
              </a:spcBef>
              <a:spcAft>
                <a:spcPct val="0"/>
              </a:spcAft>
              <a:buFont typeface="StarSymbol"/>
              <a:buNone/>
            </a:pPr>
            <a:endParaRPr smtClean="0">
              <a:latin typeface="Calibri" pitchFamily="34" charset="0"/>
              <a:ea typeface="Lucida Sans Unicode" pitchFamily="34" charset="0"/>
              <a:cs typeface="Arial" pitchFamily="34" charset="0"/>
            </a:endParaRPr>
          </a:p>
          <a:p>
            <a:pPr marL="0" indent="0" eaLnBrk="1">
              <a:spcBef>
                <a:spcPts val="563"/>
              </a:spcBef>
              <a:spcAft>
                <a:spcPct val="0"/>
              </a:spcAft>
              <a:buFont typeface="StarSymbol"/>
              <a:buNone/>
            </a:pPr>
            <a:endParaRPr smtClean="0">
              <a:latin typeface="Calibri" pitchFamily="34" charset="0"/>
              <a:ea typeface="Lucida Sans Unicode" pitchFamily="34" charset="0"/>
              <a:cs typeface="Arial" pitchFamily="34" charset="0"/>
            </a:endParaRPr>
          </a:p>
        </p:txBody>
      </p:sp>
      <p:pic>
        <p:nvPicPr>
          <p:cNvPr id="211971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196975"/>
            <a:ext cx="7993062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000125"/>
            <a:ext cx="8229600" cy="692497"/>
          </a:xfrm>
        </p:spPr>
        <p:txBody>
          <a:bodyPr/>
          <a:lstStyle/>
          <a:p>
            <a:r>
              <a:rPr lang="en-GB" dirty="0" err="1" smtClean="0"/>
              <a:t>Kvifor</a:t>
            </a:r>
            <a:r>
              <a:rPr lang="en-GB" dirty="0" smtClean="0"/>
              <a:t> </a:t>
            </a:r>
            <a:r>
              <a:rPr lang="en-GB" dirty="0" err="1" smtClean="0"/>
              <a:t>vel</a:t>
            </a:r>
            <a:r>
              <a:rPr lang="en-GB" dirty="0" smtClean="0"/>
              <a:t> </a:t>
            </a:r>
            <a:r>
              <a:rPr lang="en-GB" dirty="0" err="1" smtClean="0"/>
              <a:t>Afghanarar</a:t>
            </a:r>
            <a:r>
              <a:rPr lang="en-GB" dirty="0" smtClean="0"/>
              <a:t> </a:t>
            </a:r>
            <a:r>
              <a:rPr lang="en-GB" dirty="0" err="1" smtClean="0"/>
              <a:t>Noreg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193" y="2348880"/>
            <a:ext cx="8229600" cy="3840163"/>
          </a:xfrm>
        </p:spPr>
        <p:txBody>
          <a:bodyPr/>
          <a:lstStyle/>
          <a:p>
            <a:r>
              <a:rPr lang="nn-NO" sz="2400" dirty="0" smtClean="0"/>
              <a:t>Mange til “Europa”, meir tilfeldig at det vert Noreg – råd frå smuglarar eller andre </a:t>
            </a:r>
            <a:r>
              <a:rPr lang="nn-NO" sz="2400" dirty="0" err="1" smtClean="0"/>
              <a:t>migrantar</a:t>
            </a:r>
            <a:r>
              <a:rPr lang="nn-NO" sz="2400" dirty="0" smtClean="0"/>
              <a:t> om sjanse for opphald/vilkår</a:t>
            </a:r>
          </a:p>
          <a:p>
            <a:r>
              <a:rPr lang="nn-NO" sz="2400" dirty="0" smtClean="0"/>
              <a:t>Oppgjer mangel på sikkerheit, Taliban/familiefeide</a:t>
            </a:r>
          </a:p>
          <a:p>
            <a:r>
              <a:rPr lang="nn-NO" sz="2400" dirty="0" smtClean="0"/>
              <a:t>Ikkje alltid reell historie, den </a:t>
            </a:r>
            <a:r>
              <a:rPr lang="nn-NO" sz="2400" dirty="0" smtClean="0"/>
              <a:t>andre </a:t>
            </a:r>
            <a:r>
              <a:rPr lang="nn-NO" sz="2400" dirty="0" smtClean="0"/>
              <a:t>fortel er best for å få </a:t>
            </a:r>
            <a:r>
              <a:rPr lang="nn-NO" sz="2400" dirty="0" smtClean="0"/>
              <a:t>opphald. </a:t>
            </a:r>
          </a:p>
          <a:p>
            <a:r>
              <a:rPr lang="nn-NO" sz="2400" dirty="0" smtClean="0"/>
              <a:t>Lite kunnskap om  “dette Europa” – </a:t>
            </a:r>
            <a:r>
              <a:rPr lang="nn-NO" sz="2400" dirty="0" smtClean="0"/>
              <a:t>noko </a:t>
            </a:r>
            <a:r>
              <a:rPr lang="nn-NO" sz="2400" dirty="0" smtClean="0"/>
              <a:t>frå TV og Internett 	</a:t>
            </a:r>
            <a:r>
              <a:rPr lang="nn-NO" sz="2400" dirty="0" smtClean="0"/>
              <a:t>Erfaring</a:t>
            </a:r>
            <a:r>
              <a:rPr lang="nn-NO" sz="2400" dirty="0" smtClean="0"/>
              <a:t>: </a:t>
            </a:r>
            <a:r>
              <a:rPr lang="nn-NO" sz="2400" dirty="0" smtClean="0"/>
              <a:t>«ALT VAR FORSKJELLIG»</a:t>
            </a:r>
          </a:p>
          <a:p>
            <a:pPr marL="10800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76216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000125"/>
            <a:ext cx="8229600" cy="692497"/>
          </a:xfrm>
        </p:spPr>
        <p:txBody>
          <a:bodyPr/>
          <a:lstStyle/>
          <a:p>
            <a:r>
              <a:rPr lang="en-GB" dirty="0" err="1" smtClean="0"/>
              <a:t>Lån</a:t>
            </a:r>
            <a:r>
              <a:rPr lang="en-GB" dirty="0" smtClean="0"/>
              <a:t>, </a:t>
            </a:r>
            <a:r>
              <a:rPr lang="en-GB" dirty="0" err="1"/>
              <a:t>u</a:t>
            </a:r>
            <a:r>
              <a:rPr lang="en-GB" dirty="0" err="1" smtClean="0"/>
              <a:t>tbytting</a:t>
            </a:r>
            <a:r>
              <a:rPr lang="en-GB" dirty="0" smtClean="0"/>
              <a:t> og </a:t>
            </a:r>
            <a:r>
              <a:rPr lang="en-GB" dirty="0" err="1" smtClean="0"/>
              <a:t>prostitusjon</a:t>
            </a:r>
            <a:endParaRPr lang="en-GB" dirty="0"/>
          </a:p>
        </p:txBody>
      </p:sp>
      <p:pic>
        <p:nvPicPr>
          <p:cNvPr id="3074" name="Picture 2" descr="Bilderesultat for afghan refugees Gree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85" y="2286000"/>
            <a:ext cx="6838829" cy="38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15556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arnefakta for Afghanis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Title 1"/>
          <p:cNvSpPr txBox="1">
            <a:spLocks noGrp="1"/>
          </p:cNvSpPr>
          <p:nvPr>
            <p:ph type="title" idx="4294967295"/>
          </p:nvPr>
        </p:nvSpPr>
        <p:spPr>
          <a:xfrm>
            <a:off x="428625" y="1000125"/>
            <a:ext cx="8229600" cy="1143000"/>
          </a:xfrm>
        </p:spPr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sz="440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Barnefakta for Afghanistan</a:t>
            </a:r>
          </a:p>
        </p:txBody>
      </p:sp>
      <p:sp>
        <p:nvSpPr>
          <p:cNvPr id="195586" name="Content Placeholder 2"/>
          <p:cNvSpPr txBox="1">
            <a:spLocks noGrp="1"/>
          </p:cNvSpPr>
          <p:nvPr>
            <p:ph type="body" idx="4294967295"/>
          </p:nvPr>
        </p:nvSpPr>
        <p:spPr bwMode="auto">
          <a:noFill/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marL="0" indent="0" eaLnBrk="1">
              <a:spcBef>
                <a:spcPts val="563"/>
              </a:spcBef>
              <a:spcAft>
                <a:spcPct val="0"/>
              </a:spcAft>
              <a:buFont typeface="StarSymbol"/>
              <a:buNone/>
            </a:pPr>
            <a:endParaRPr lang="en-US" sz="1600" dirty="0" smtClean="0">
              <a:latin typeface="Calibri" pitchFamily="34" charset="0"/>
              <a:ea typeface="Lucida Sans Unicode" pitchFamily="34" charset="0"/>
              <a:cs typeface="Arial" pitchFamily="34" charset="0"/>
            </a:endParaRPr>
          </a:p>
          <a:p>
            <a:pPr marL="0" indent="0" eaLnBrk="1">
              <a:spcBef>
                <a:spcPts val="563"/>
              </a:spcBef>
              <a:spcAft>
                <a:spcPct val="0"/>
              </a:spcAft>
            </a:pPr>
            <a:r>
              <a:rPr lang="en-US" sz="2000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20% </a:t>
            </a:r>
            <a:r>
              <a:rPr lang="en-US" sz="2000" b="1" dirty="0" err="1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av</a:t>
            </a:r>
            <a:r>
              <a:rPr lang="en-US" sz="2000" b="1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borna</a:t>
            </a:r>
            <a:r>
              <a:rPr lang="en-US" sz="2000" b="1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døyr</a:t>
            </a:r>
            <a:r>
              <a:rPr lang="en-US" sz="2000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før</a:t>
            </a:r>
            <a:r>
              <a:rPr lang="en-US" sz="2000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dei</a:t>
            </a:r>
            <a:r>
              <a:rPr lang="en-US" sz="2000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er</a:t>
            </a:r>
            <a:r>
              <a:rPr lang="en-US" sz="2000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 1 </a:t>
            </a:r>
            <a:r>
              <a:rPr lang="en-US" sz="2000" dirty="0" err="1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år</a:t>
            </a:r>
            <a:r>
              <a:rPr lang="en-US" sz="2000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dei</a:t>
            </a:r>
            <a:r>
              <a:rPr lang="en-US" sz="2000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fleste</a:t>
            </a:r>
            <a:r>
              <a:rPr lang="en-US" sz="2000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frå</a:t>
            </a:r>
            <a:r>
              <a:rPr lang="en-US" sz="2000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sjukdomar</a:t>
            </a:r>
            <a:r>
              <a:rPr lang="en-US" sz="2000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som</a:t>
            </a:r>
            <a:r>
              <a:rPr lang="en-US" sz="2000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kan</a:t>
            </a:r>
            <a:r>
              <a:rPr lang="en-US" sz="2000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forhindrast</a:t>
            </a:r>
            <a:r>
              <a:rPr lang="en-US" sz="2000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 – </a:t>
            </a:r>
            <a:r>
              <a:rPr lang="en-US" sz="2000" dirty="0" err="1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diare</a:t>
            </a:r>
            <a:r>
              <a:rPr lang="en-US" sz="2000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luftveisinfeksjonar</a:t>
            </a:r>
            <a:r>
              <a:rPr lang="en-US" sz="2000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, malaria </a:t>
            </a:r>
            <a:r>
              <a:rPr lang="en-US" sz="2000" dirty="0" err="1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og</a:t>
            </a:r>
            <a:r>
              <a:rPr lang="en-US" sz="2000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underernæring</a:t>
            </a:r>
            <a:endParaRPr lang="en-US" sz="2000" dirty="0" smtClean="0">
              <a:latin typeface="Calibri" pitchFamily="34" charset="0"/>
              <a:ea typeface="Lucida Sans Unicode" pitchFamily="34" charset="0"/>
              <a:cs typeface="Arial" pitchFamily="34" charset="0"/>
            </a:endParaRPr>
          </a:p>
          <a:p>
            <a:pPr marL="0" indent="0" eaLnBrk="1">
              <a:spcBef>
                <a:spcPts val="563"/>
              </a:spcBef>
              <a:spcAft>
                <a:spcPct val="0"/>
              </a:spcAft>
            </a:pPr>
            <a:r>
              <a:rPr lang="en-US" sz="2000" dirty="0">
                <a:latin typeface="Calibri" pitchFamily="34" charset="0"/>
                <a:ea typeface="Lucida Sans Unicode" pitchFamily="34" charset="0"/>
                <a:cs typeface="Arial" pitchFamily="34" charset="0"/>
              </a:rPr>
              <a:t> </a:t>
            </a:r>
            <a:r>
              <a:rPr lang="en-US" sz="2000" b="1" dirty="0">
                <a:latin typeface="Calibri" pitchFamily="34" charset="0"/>
                <a:ea typeface="Lucida Sans Unicode" pitchFamily="34" charset="0"/>
                <a:cs typeface="Arial" pitchFamily="34" charset="0"/>
              </a:rPr>
              <a:t>50% </a:t>
            </a:r>
            <a:r>
              <a:rPr lang="en-US" sz="2000" b="1" dirty="0" err="1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av</a:t>
            </a:r>
            <a:r>
              <a:rPr lang="en-US" sz="2000" b="1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barna</a:t>
            </a:r>
            <a:r>
              <a:rPr lang="en-US" sz="2000" b="1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er</a:t>
            </a:r>
            <a:r>
              <a:rPr lang="en-US" sz="2000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kronisk</a:t>
            </a:r>
            <a:r>
              <a:rPr lang="en-US" sz="2000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underernærte</a:t>
            </a:r>
            <a:endParaRPr lang="en-US" sz="2000" dirty="0" smtClean="0">
              <a:latin typeface="Calibri" pitchFamily="34" charset="0"/>
              <a:ea typeface="Lucida Sans Unicode" pitchFamily="34" charset="0"/>
              <a:cs typeface="Arial" pitchFamily="34" charset="0"/>
            </a:endParaRPr>
          </a:p>
          <a:p>
            <a:pPr marL="0" indent="0" eaLnBrk="1">
              <a:spcBef>
                <a:spcPts val="563"/>
              </a:spcBef>
              <a:spcAft>
                <a:spcPct val="0"/>
              </a:spcAft>
            </a:pPr>
            <a:r>
              <a:rPr lang="en-US" sz="2000" b="1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 1 </a:t>
            </a:r>
            <a:r>
              <a:rPr lang="en-US" sz="2000" b="1" dirty="0" err="1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ut</a:t>
            </a:r>
            <a:r>
              <a:rPr lang="en-US" sz="2000" b="1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av</a:t>
            </a:r>
            <a:r>
              <a:rPr lang="en-US" sz="2000" b="1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kvart</a:t>
            </a:r>
            <a:r>
              <a:rPr lang="en-US" sz="2000" b="1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 3 barn </a:t>
            </a:r>
            <a:r>
              <a:rPr lang="en-US" sz="2000" dirty="0" err="1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har</a:t>
            </a:r>
            <a:r>
              <a:rPr lang="en-US" sz="2000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mista</a:t>
            </a:r>
            <a:r>
              <a:rPr lang="en-US" sz="2000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ein</a:t>
            </a:r>
            <a:r>
              <a:rPr lang="en-US" sz="2000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eller</a:t>
            </a:r>
            <a:r>
              <a:rPr lang="en-US" sz="2000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begge</a:t>
            </a:r>
            <a:r>
              <a:rPr lang="en-US" sz="2000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foreldra</a:t>
            </a:r>
            <a:endParaRPr lang="en-US" sz="2000" dirty="0" smtClean="0">
              <a:latin typeface="Calibri" pitchFamily="34" charset="0"/>
              <a:ea typeface="Lucida Sans Unicode" pitchFamily="34" charset="0"/>
              <a:cs typeface="Arial" pitchFamily="34" charset="0"/>
            </a:endParaRPr>
          </a:p>
          <a:p>
            <a:pPr marL="0" indent="0" eaLnBrk="1">
              <a:spcBef>
                <a:spcPts val="563"/>
              </a:spcBef>
              <a:spcAft>
                <a:spcPct val="0"/>
              </a:spcAft>
            </a:pPr>
            <a:r>
              <a:rPr lang="en-US" sz="2000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 Meir </a:t>
            </a:r>
            <a:r>
              <a:rPr lang="en-US" sz="2000" dirty="0" err="1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enn</a:t>
            </a:r>
            <a:r>
              <a:rPr lang="en-US" sz="2000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66% </a:t>
            </a:r>
            <a:r>
              <a:rPr lang="en-US" sz="2000" b="1" dirty="0" err="1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av</a:t>
            </a:r>
            <a:r>
              <a:rPr lang="en-US" sz="2000" b="1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barna</a:t>
            </a:r>
            <a:r>
              <a:rPr lang="en-US" sz="2000" b="1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har</a:t>
            </a:r>
            <a:r>
              <a:rPr lang="en-US" sz="2000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vore</a:t>
            </a:r>
            <a:r>
              <a:rPr lang="en-US" sz="2000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vitne</a:t>
            </a:r>
            <a:r>
              <a:rPr lang="en-US" sz="2000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til</a:t>
            </a:r>
            <a:r>
              <a:rPr lang="en-US" sz="2000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voldeleg</a:t>
            </a:r>
            <a:r>
              <a:rPr lang="en-US" sz="2000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død</a:t>
            </a:r>
            <a:r>
              <a:rPr lang="en-US" sz="2000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og</a:t>
            </a:r>
            <a:r>
              <a:rPr lang="en-US" sz="2000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 mange </a:t>
            </a:r>
            <a:r>
              <a:rPr lang="en-US" sz="2000" dirty="0" err="1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har</a:t>
            </a:r>
            <a:r>
              <a:rPr lang="en-US" sz="2000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fått</a:t>
            </a:r>
            <a:r>
              <a:rPr lang="en-US" sz="2000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psykososiale</a:t>
            </a:r>
            <a:r>
              <a:rPr lang="en-US" sz="2000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traumer</a:t>
            </a:r>
            <a:r>
              <a:rPr lang="en-US" sz="2000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  </a:t>
            </a:r>
          </a:p>
          <a:p>
            <a:pPr marL="0" indent="0" eaLnBrk="1">
              <a:spcBef>
                <a:spcPts val="563"/>
              </a:spcBef>
              <a:spcAft>
                <a:spcPct val="0"/>
              </a:spcAft>
              <a:buNone/>
            </a:pPr>
            <a:endParaRPr lang="en-US" sz="2000" dirty="0" smtClean="0">
              <a:latin typeface="Calibri" pitchFamily="34" charset="0"/>
              <a:ea typeface="Lucida Sans Unicode" pitchFamily="34" charset="0"/>
              <a:cs typeface="Arial" pitchFamily="34" charset="0"/>
            </a:endParaRPr>
          </a:p>
          <a:p>
            <a:pPr marL="0" indent="0" eaLnBrk="1">
              <a:spcBef>
                <a:spcPts val="563"/>
              </a:spcBef>
              <a:spcAft>
                <a:spcPct val="0"/>
              </a:spcAft>
              <a:buNone/>
            </a:pPr>
            <a:r>
              <a:rPr lang="en-US" sz="2000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UNICEF </a:t>
            </a:r>
            <a:r>
              <a:rPr lang="en-US" sz="2000" dirty="0" err="1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anslår</a:t>
            </a:r>
            <a:r>
              <a:rPr lang="en-US" sz="2000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 at </a:t>
            </a:r>
            <a:r>
              <a:rPr lang="en-US" sz="2000" dirty="0" err="1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opp</a:t>
            </a:r>
            <a:r>
              <a:rPr lang="en-US" sz="2000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til</a:t>
            </a:r>
            <a:r>
              <a:rPr lang="en-US" sz="2000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30 % </a:t>
            </a:r>
            <a:r>
              <a:rPr lang="en-US" sz="2000" b="1" dirty="0" err="1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av</a:t>
            </a:r>
            <a:r>
              <a:rPr lang="en-US" sz="2000" b="1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 born </a:t>
            </a:r>
            <a:r>
              <a:rPr lang="en-US" sz="2000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i </a:t>
            </a:r>
            <a:r>
              <a:rPr lang="en-US" sz="2000" dirty="0" err="1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grunnskule</a:t>
            </a:r>
            <a:r>
              <a:rPr lang="en-US" sz="2000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 alder </a:t>
            </a:r>
            <a:r>
              <a:rPr lang="en-US" sz="2000" dirty="0" err="1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arbeider</a:t>
            </a:r>
            <a:r>
              <a:rPr lang="en-US" sz="2000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og</a:t>
            </a:r>
            <a:r>
              <a:rPr lang="en-US" sz="2000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er</a:t>
            </a:r>
            <a:r>
              <a:rPr lang="en-US" sz="2000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ofte</a:t>
            </a:r>
            <a:r>
              <a:rPr lang="en-US" sz="2000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einaste</a:t>
            </a:r>
            <a:r>
              <a:rPr lang="en-US" sz="2000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inntektskjelde</a:t>
            </a:r>
            <a:r>
              <a:rPr lang="en-US" sz="2000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 for </a:t>
            </a:r>
            <a:r>
              <a:rPr lang="en-US" sz="2000" dirty="0" err="1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familien</a:t>
            </a:r>
            <a:r>
              <a:rPr lang="en-US" sz="2000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  </a:t>
            </a:r>
          </a:p>
          <a:p>
            <a:pPr marL="0" indent="0" eaLnBrk="1">
              <a:spcBef>
                <a:spcPts val="563"/>
              </a:spcBef>
              <a:spcAft>
                <a:spcPct val="0"/>
              </a:spcAft>
              <a:buFont typeface="StarSymbol"/>
              <a:buNone/>
            </a:pPr>
            <a:endParaRPr lang="en-US" sz="1800" dirty="0" smtClean="0">
              <a:latin typeface="Calibri" pitchFamily="34" charset="0"/>
              <a:ea typeface="Lucida Sans Unicode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2.bp.blogspot.com/-y_AmXVNkNlE/T6Rw5mc6hnI/AAAAAAAAABE/iWO2hmSSADM/s1600/brickma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652" y="1412775"/>
            <a:ext cx="6910740" cy="495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86384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00125"/>
            <a:ext cx="4255851" cy="5674468"/>
          </a:xfrm>
        </p:spPr>
      </p:pic>
      <p:sp>
        <p:nvSpPr>
          <p:cNvPr id="3" name="Rectangle 2"/>
          <p:cNvSpPr/>
          <p:nvPr/>
        </p:nvSpPr>
        <p:spPr>
          <a:xfrm>
            <a:off x="5148064" y="2828836"/>
            <a:ext cx="26642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solidFill>
                  <a:srgbClr val="000000"/>
                </a:solidFill>
                <a:latin typeface="Calibri" pitchFamily="18"/>
                <a:cs typeface="Arial" pitchFamily="2"/>
              </a:rPr>
              <a:t>Frå 1 til 7 mill. i skule, </a:t>
            </a:r>
            <a:r>
              <a:rPr lang="nb-NO" dirty="0" err="1">
                <a:solidFill>
                  <a:srgbClr val="000000"/>
                </a:solidFill>
                <a:latin typeface="Calibri" pitchFamily="18"/>
                <a:cs typeface="Arial" pitchFamily="2"/>
              </a:rPr>
              <a:t>inkl</a:t>
            </a:r>
            <a:r>
              <a:rPr lang="nb-NO" dirty="0">
                <a:solidFill>
                  <a:srgbClr val="000000"/>
                </a:solidFill>
                <a:latin typeface="Calibri" pitchFamily="18"/>
                <a:cs typeface="Arial" pitchFamily="2"/>
              </a:rPr>
              <a:t> </a:t>
            </a:r>
            <a:r>
              <a:rPr lang="nb-NO" dirty="0" smtClean="0">
                <a:solidFill>
                  <a:srgbClr val="000000"/>
                </a:solidFill>
                <a:latin typeface="Calibri" pitchFamily="18"/>
                <a:cs typeface="Arial" pitchFamily="2"/>
              </a:rPr>
              <a:t>jenter</a:t>
            </a:r>
          </a:p>
          <a:p>
            <a:r>
              <a:rPr lang="nb-NO" dirty="0">
                <a:solidFill>
                  <a:srgbClr val="000000"/>
                </a:solidFill>
                <a:latin typeface="Calibri" pitchFamily="18"/>
                <a:cs typeface="Arial" pitchFamily="2"/>
              </a:rPr>
              <a:t/>
            </a:r>
            <a:br>
              <a:rPr lang="nb-NO" dirty="0">
                <a:solidFill>
                  <a:srgbClr val="000000"/>
                </a:solidFill>
                <a:latin typeface="Calibri" pitchFamily="18"/>
                <a:cs typeface="Arial" pitchFamily="2"/>
              </a:rPr>
            </a:br>
            <a:r>
              <a:rPr lang="nb-NO" dirty="0">
                <a:solidFill>
                  <a:srgbClr val="000000"/>
                </a:solidFill>
                <a:latin typeface="Calibri" pitchFamily="18"/>
                <a:cs typeface="Arial" pitchFamily="2"/>
              </a:rPr>
              <a:t>Store </a:t>
            </a:r>
            <a:r>
              <a:rPr lang="nb-NO" dirty="0" err="1">
                <a:solidFill>
                  <a:srgbClr val="000000"/>
                </a:solidFill>
                <a:latin typeface="Calibri" pitchFamily="18"/>
                <a:cs typeface="Arial" pitchFamily="2"/>
              </a:rPr>
              <a:t>forskjellar</a:t>
            </a:r>
            <a:r>
              <a:rPr lang="nb-NO" dirty="0">
                <a:solidFill>
                  <a:srgbClr val="000000"/>
                </a:solidFill>
                <a:latin typeface="Calibri" pitchFamily="18"/>
                <a:cs typeface="Arial" pitchFamily="2"/>
              </a:rPr>
              <a:t> på kvalitet og fullføring</a:t>
            </a:r>
            <a:br>
              <a:rPr lang="nb-NO" dirty="0">
                <a:solidFill>
                  <a:srgbClr val="000000"/>
                </a:solidFill>
                <a:latin typeface="Calibri" pitchFamily="18"/>
                <a:cs typeface="Arial" pitchFamily="2"/>
              </a:rPr>
            </a:br>
            <a:endParaRPr lang="nb-NO" dirty="0" smtClean="0">
              <a:solidFill>
                <a:srgbClr val="000000"/>
              </a:solidFill>
              <a:latin typeface="Calibri" pitchFamily="18"/>
              <a:cs typeface="Arial" pitchFamily="2"/>
            </a:endParaRPr>
          </a:p>
          <a:p>
            <a:r>
              <a:rPr lang="nb-NO" dirty="0" smtClean="0">
                <a:solidFill>
                  <a:srgbClr val="000000"/>
                </a:solidFill>
                <a:latin typeface="Calibri" pitchFamily="18"/>
                <a:cs typeface="Arial" pitchFamily="2"/>
              </a:rPr>
              <a:t>Mangel </a:t>
            </a:r>
            <a:r>
              <a:rPr lang="nb-NO" dirty="0">
                <a:solidFill>
                  <a:srgbClr val="000000"/>
                </a:solidFill>
                <a:latin typeface="Calibri" pitchFamily="18"/>
                <a:cs typeface="Arial" pitchFamily="2"/>
              </a:rPr>
              <a:t>på kvalifiserte </a:t>
            </a:r>
            <a:r>
              <a:rPr lang="nb-NO" dirty="0" err="1">
                <a:solidFill>
                  <a:srgbClr val="000000"/>
                </a:solidFill>
                <a:latin typeface="Calibri" pitchFamily="18"/>
                <a:cs typeface="Arial" pitchFamily="2"/>
              </a:rPr>
              <a:t>lærarar</a:t>
            </a:r>
            <a:r>
              <a:rPr lang="nb-NO" dirty="0">
                <a:solidFill>
                  <a:srgbClr val="000000"/>
                </a:solidFill>
                <a:latin typeface="Calibri" pitchFamily="18"/>
                <a:cs typeface="Arial" pitchFamily="2"/>
              </a:rPr>
              <a:t/>
            </a:r>
            <a:br>
              <a:rPr lang="nb-NO" dirty="0">
                <a:solidFill>
                  <a:srgbClr val="000000"/>
                </a:solidFill>
                <a:latin typeface="Calibri" pitchFamily="18"/>
                <a:cs typeface="Arial" pitchFamily="2"/>
              </a:rPr>
            </a:br>
            <a:endParaRPr lang="nb-NO" dirty="0" smtClean="0">
              <a:solidFill>
                <a:srgbClr val="000000"/>
              </a:solidFill>
              <a:latin typeface="Calibri" pitchFamily="18"/>
              <a:cs typeface="Arial" pitchFamily="2"/>
            </a:endParaRPr>
          </a:p>
          <a:p>
            <a:r>
              <a:rPr lang="nb-NO" dirty="0" smtClean="0">
                <a:solidFill>
                  <a:srgbClr val="000000"/>
                </a:solidFill>
                <a:latin typeface="Calibri" pitchFamily="18"/>
                <a:cs typeface="Arial" pitchFamily="2"/>
              </a:rPr>
              <a:t>50 </a:t>
            </a:r>
            <a:r>
              <a:rPr lang="nb-NO" dirty="0">
                <a:solidFill>
                  <a:srgbClr val="000000"/>
                </a:solidFill>
                <a:latin typeface="Calibri" pitchFamily="18"/>
                <a:cs typeface="Arial" pitchFamily="2"/>
              </a:rPr>
              <a:t>% </a:t>
            </a:r>
            <a:r>
              <a:rPr lang="nb-NO" dirty="0" err="1">
                <a:solidFill>
                  <a:srgbClr val="000000"/>
                </a:solidFill>
                <a:latin typeface="Calibri" pitchFamily="18"/>
                <a:cs typeface="Arial" pitchFamily="2"/>
              </a:rPr>
              <a:t>skular</a:t>
            </a:r>
            <a:r>
              <a:rPr lang="nb-NO" dirty="0">
                <a:solidFill>
                  <a:srgbClr val="000000"/>
                </a:solidFill>
                <a:latin typeface="Calibri" pitchFamily="18"/>
                <a:cs typeface="Arial" pitchFamily="2"/>
              </a:rPr>
              <a:t> uten bygg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7337252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Status Afghanistan 2017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b-NO" sz="2400" b="1" dirty="0" smtClean="0"/>
              <a:t>Ingen klar militær siger</a:t>
            </a:r>
            <a:r>
              <a:rPr lang="nb-NO" sz="2400" dirty="0" smtClean="0"/>
              <a:t>, NATO i hovedsak ute etter 2014 – Taliban </a:t>
            </a:r>
            <a:r>
              <a:rPr lang="nb-NO" sz="2400" dirty="0" err="1" smtClean="0"/>
              <a:t>auke</a:t>
            </a:r>
            <a:r>
              <a:rPr lang="nb-NO" sz="2400" dirty="0" smtClean="0"/>
              <a:t> innflytelse i heile landet, </a:t>
            </a:r>
            <a:r>
              <a:rPr lang="nb-NO" sz="2400" dirty="0" err="1" smtClean="0"/>
              <a:t>sjølvmordsbombarar</a:t>
            </a:r>
            <a:r>
              <a:rPr lang="nb-NO" sz="2400" dirty="0" smtClean="0"/>
              <a:t>, angrep langs </a:t>
            </a:r>
            <a:r>
              <a:rPr lang="nb-NO" sz="2400" dirty="0" err="1" smtClean="0"/>
              <a:t>vegar</a:t>
            </a:r>
            <a:r>
              <a:rPr lang="nb-NO" sz="2400" dirty="0" smtClean="0"/>
              <a:t> og i Kabul  </a:t>
            </a:r>
          </a:p>
          <a:p>
            <a:pPr>
              <a:buNone/>
            </a:pPr>
            <a:r>
              <a:rPr lang="nb-NO" sz="2400" b="1" dirty="0" smtClean="0"/>
              <a:t>Demokrati</a:t>
            </a:r>
            <a:r>
              <a:rPr lang="nb-NO" sz="2400" dirty="0" smtClean="0"/>
              <a:t>, samlingsregjering </a:t>
            </a:r>
            <a:r>
              <a:rPr lang="nb-NO" sz="2400" dirty="0" smtClean="0"/>
              <a:t>i krise– </a:t>
            </a:r>
            <a:r>
              <a:rPr lang="nb-NO" sz="2400" dirty="0" err="1" smtClean="0"/>
              <a:t>leverar</a:t>
            </a:r>
            <a:r>
              <a:rPr lang="nb-NO" sz="2400" dirty="0" smtClean="0"/>
              <a:t> lite også </a:t>
            </a:r>
            <a:r>
              <a:rPr lang="nb-NO" sz="2400" dirty="0" err="1" smtClean="0"/>
              <a:t>pga</a:t>
            </a:r>
            <a:r>
              <a:rPr lang="nb-NO" sz="2400" dirty="0" smtClean="0"/>
              <a:t> svekka økonomi og korrupsjon</a:t>
            </a:r>
          </a:p>
          <a:p>
            <a:pPr>
              <a:buNone/>
            </a:pPr>
            <a:r>
              <a:rPr lang="nb-NO" sz="2400" dirty="0" err="1" smtClean="0"/>
              <a:t>I</a:t>
            </a:r>
            <a:r>
              <a:rPr lang="nb-NO" sz="2400" b="1" dirty="0" err="1" smtClean="0"/>
              <a:t>nternflyktningar</a:t>
            </a:r>
            <a:r>
              <a:rPr lang="nb-NO" sz="2400" b="1" dirty="0" smtClean="0"/>
              <a:t> </a:t>
            </a:r>
            <a:r>
              <a:rPr lang="nb-NO" sz="2400" dirty="0" smtClean="0"/>
              <a:t>og massiv retur </a:t>
            </a:r>
            <a:r>
              <a:rPr lang="nb-NO" sz="2400" dirty="0" err="1" smtClean="0"/>
              <a:t>frå</a:t>
            </a:r>
            <a:r>
              <a:rPr lang="nb-NO" sz="2400" dirty="0" smtClean="0"/>
              <a:t> Pakistan = 1,5 </a:t>
            </a:r>
            <a:r>
              <a:rPr lang="nb-NO" sz="2400" dirty="0" err="1" smtClean="0"/>
              <a:t>mill</a:t>
            </a:r>
            <a:r>
              <a:rPr lang="nb-NO" sz="2400" dirty="0" smtClean="0"/>
              <a:t> </a:t>
            </a:r>
            <a:r>
              <a:rPr lang="nb-NO" sz="2400" dirty="0" err="1" smtClean="0"/>
              <a:t>IDPs</a:t>
            </a:r>
            <a:endParaRPr lang="nb-NO" sz="2400" dirty="0" smtClean="0"/>
          </a:p>
          <a:p>
            <a:pPr>
              <a:buNone/>
            </a:pPr>
            <a:r>
              <a:rPr lang="nb-NO" sz="2400" dirty="0" err="1" smtClean="0"/>
              <a:t>Milliardar</a:t>
            </a:r>
            <a:r>
              <a:rPr lang="nb-NO" sz="2400" dirty="0" smtClean="0"/>
              <a:t> i </a:t>
            </a:r>
            <a:r>
              <a:rPr lang="nb-NO" sz="2400" b="1" dirty="0" smtClean="0"/>
              <a:t>utviklingsstøtte - fattigdom nesten uendra, størst på landsbygda</a:t>
            </a:r>
            <a:r>
              <a:rPr lang="nb-NO" sz="2400" dirty="0" smtClean="0"/>
              <a:t>= positivt på helse og utdanning, ellers lite </a:t>
            </a:r>
            <a:r>
              <a:rPr lang="nb-NO" sz="2400" dirty="0" err="1" smtClean="0"/>
              <a:t>utteljing</a:t>
            </a:r>
            <a:r>
              <a:rPr lang="nb-NO" sz="2400" dirty="0" smtClean="0"/>
              <a:t> for </a:t>
            </a:r>
            <a:r>
              <a:rPr lang="nb-NO" sz="2400" dirty="0" err="1" smtClean="0"/>
              <a:t>vanlege</a:t>
            </a:r>
            <a:r>
              <a:rPr lang="nb-NO" sz="2400" dirty="0" smtClean="0"/>
              <a:t> folk </a:t>
            </a:r>
            <a:r>
              <a:rPr lang="nb-NO" sz="2400" dirty="0"/>
              <a:t>/</a:t>
            </a:r>
            <a:r>
              <a:rPr lang="nb-NO" sz="2400" dirty="0" smtClean="0"/>
              <a:t>landsbygda, stor </a:t>
            </a:r>
            <a:r>
              <a:rPr lang="nb-NO" sz="2400" dirty="0" err="1" smtClean="0"/>
              <a:t>arbeidsledigheit</a:t>
            </a:r>
            <a:r>
              <a:rPr lang="nb-NO" sz="2400" dirty="0" smtClean="0"/>
              <a:t> </a:t>
            </a:r>
          </a:p>
          <a:p>
            <a:pPr>
              <a:buNone/>
            </a:pPr>
            <a:r>
              <a:rPr lang="nb-NO" sz="2400" b="1" dirty="0" smtClean="0"/>
              <a:t>Sterk urbanisering </a:t>
            </a:r>
            <a:r>
              <a:rPr lang="nb-NO" sz="2400" dirty="0" smtClean="0"/>
              <a:t>for å sikre utdanning, arbeid og </a:t>
            </a:r>
            <a:r>
              <a:rPr lang="nb-NO" sz="2400" dirty="0" err="1" smtClean="0"/>
              <a:t>sikkerheit</a:t>
            </a:r>
            <a:endParaRPr lang="nb-NO" sz="2400" dirty="0" smtClean="0"/>
          </a:p>
          <a:p>
            <a:pPr>
              <a:buNone/>
            </a:pPr>
            <a:r>
              <a:rPr lang="nb-NO" sz="2400" b="1" dirty="0" err="1" smtClean="0"/>
              <a:t>Fredsforhandlingar</a:t>
            </a:r>
            <a:r>
              <a:rPr lang="nb-NO" sz="2400" b="1" dirty="0" smtClean="0"/>
              <a:t> med Taliban </a:t>
            </a:r>
            <a:r>
              <a:rPr lang="nb-NO" sz="2400" b="1" dirty="0" err="1" smtClean="0"/>
              <a:t>mogeleg</a:t>
            </a:r>
            <a:r>
              <a:rPr lang="nb-NO" sz="2400" b="1" dirty="0" smtClean="0"/>
              <a:t> – men </a:t>
            </a:r>
            <a:r>
              <a:rPr lang="nb-NO" sz="2400" b="1" dirty="0" err="1" smtClean="0"/>
              <a:t>endeleg</a:t>
            </a:r>
            <a:r>
              <a:rPr lang="nb-NO" sz="2400" b="1" dirty="0" smtClean="0"/>
              <a:t> fred?</a:t>
            </a:r>
          </a:p>
          <a:p>
            <a:pPr>
              <a:buNone/>
            </a:pPr>
            <a:endParaRPr lang="nb-NO" sz="2400" b="1" dirty="0"/>
          </a:p>
          <a:p>
            <a:pPr>
              <a:buNone/>
            </a:pPr>
            <a:endParaRPr lang="nb-NO" sz="2400" b="1" dirty="0" smtClean="0"/>
          </a:p>
          <a:p>
            <a:pPr>
              <a:buNone/>
            </a:pPr>
            <a:endParaRPr lang="nb-NO" sz="2400" b="1" dirty="0" smtClean="0"/>
          </a:p>
          <a:p>
            <a:pPr>
              <a:buNone/>
            </a:pPr>
            <a:r>
              <a:rPr lang="nb-NO" b="1" dirty="0" smtClean="0"/>
              <a:t> 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375429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6428</TotalTime>
  <Words>458</Words>
  <Application>Microsoft Office PowerPoint</Application>
  <PresentationFormat>On-screen Show (4:3)</PresentationFormat>
  <Paragraphs>48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Lucida Sans Unicode</vt:lpstr>
      <vt:lpstr>Mangal</vt:lpstr>
      <vt:lpstr>StarSymbol</vt:lpstr>
      <vt:lpstr>Tahoma</vt:lpstr>
      <vt:lpstr>Times New Roman</vt:lpstr>
      <vt:lpstr>Default</vt:lpstr>
      <vt:lpstr>Default 1</vt:lpstr>
      <vt:lpstr>Default 2</vt:lpstr>
      <vt:lpstr> Ungdom i Afghanistan  Arne Strand, 14.01.17</vt:lpstr>
      <vt:lpstr> Unge afghanarar til Noreg</vt:lpstr>
      <vt:lpstr>PowerPoint Presentation</vt:lpstr>
      <vt:lpstr>Kvifor vel Afghanarar Noreg?</vt:lpstr>
      <vt:lpstr>Lån, utbytting og prostitusjon</vt:lpstr>
      <vt:lpstr>Barnefakta for Afghanistan</vt:lpstr>
      <vt:lpstr>PowerPoint Presentation</vt:lpstr>
      <vt:lpstr>PowerPoint Presentation</vt:lpstr>
      <vt:lpstr> Status Afghanistan 2017</vt:lpstr>
      <vt:lpstr>PowerPoint Presentation</vt:lpstr>
      <vt:lpstr>Raud: Taliban kontrollert Gult : uavklart The New York Times|Source: The Long War Journal</vt:lpstr>
      <vt:lpstr>  Hovedveiane utrygge, sjølvmordsangrep - kidnappingar</vt:lpstr>
      <vt:lpstr>Styresett og utvikling stagnert</vt:lpstr>
      <vt:lpstr>KORRUPSJON OG TILLIT </vt:lpstr>
      <vt:lpstr>Ungomsarbeidsløyse, 40 % </vt:lpstr>
      <vt:lpstr>PowerPoint Presentation</vt:lpstr>
      <vt:lpstr>Auke i antal universitet/institutt</vt:lpstr>
      <vt:lpstr>Jordbruk, handel og småindustri</vt:lpstr>
      <vt:lpstr>PowerPoint Presentation</vt:lpstr>
      <vt:lpstr>Afghanarar i Iran: 0,95 mill, Pakistan  1,5 mill registrert og 0,5 returnert i 2016</vt:lpstr>
      <vt:lpstr>PowerPoint Presentation</vt:lpstr>
      <vt:lpstr>Bakar i Jalalabad</vt:lpstr>
      <vt:lpstr>Skypekontakt og Facebook   alle veit alt…</vt:lpstr>
      <vt:lpstr>Foreldre invisterar i ei tryggare framtid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Afghanistan og Irakisk Kurdistan UNGDOM OG ÆRE</dc:title>
  <dc:creator>Robert Sjursen</dc:creator>
  <cp:lastModifiedBy>Arne Strand</cp:lastModifiedBy>
  <cp:revision>325</cp:revision>
  <cp:lastPrinted>2017-01-10T15:04:02Z</cp:lastPrinted>
  <dcterms:modified xsi:type="dcterms:W3CDTF">2017-03-14T17:15:02Z</dcterms:modified>
</cp:coreProperties>
</file>