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8" r:id="rId3"/>
    <p:sldId id="260" r:id="rId4"/>
    <p:sldId id="261" r:id="rId5"/>
    <p:sldId id="262" r:id="rId6"/>
    <p:sldId id="297" r:id="rId7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2EF"/>
    <a:srgbClr val="5BA8FD"/>
    <a:srgbClr val="619EF7"/>
    <a:srgbClr val="FF3300"/>
    <a:srgbClr val="D93545"/>
    <a:srgbClr val="00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30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EF7573-DA30-4633-8233-F4D030327A99}" type="datetimeFigureOut">
              <a:rPr lang="en-GB"/>
              <a:pPr>
                <a:defRPr/>
              </a:pPr>
              <a:t>10/02/2015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AB059F-5D51-45D4-8594-1400EA84126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83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D2DC1-DCBB-459E-815C-FAA145A092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4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71800"/>
            <a:ext cx="7772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05200"/>
            <a:ext cx="7772400" cy="4572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EB51-7980-4039-9E75-3D40D9124A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3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68B82-2AF3-4585-A23E-87A18D614B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94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3013" y="908050"/>
            <a:ext cx="1830387" cy="5111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908050"/>
            <a:ext cx="5343525" cy="5111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C3B68-0F66-4379-9BB6-EC8086CDE8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D24D4-5AF1-40F2-BA23-3C84AA5FE4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0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63197-07D1-4B5E-811F-39147714B7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18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28775"/>
            <a:ext cx="35814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28775"/>
            <a:ext cx="35814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A4F8-9D94-427B-B793-309CEA282A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4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FE60-DB4B-4D73-90AB-240CFC6216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4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0BDE8-39E9-4406-A516-1D295D7114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7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2D5C-44EF-4E0E-B59A-DAB9C7E4D9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25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0DFDF-8474-4C3E-AF06-A3C7DA126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1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EBA6E-40E3-4058-9C77-B7B86685CE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7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908050"/>
            <a:ext cx="7315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28775"/>
            <a:ext cx="73152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+mn-lt"/>
              </a:defRPr>
            </a:lvl1pPr>
          </a:lstStyle>
          <a:p>
            <a:pPr>
              <a:defRPr/>
            </a:pPr>
            <a:fld id="{11F8AE0C-A153-4D24-BD0A-E95A8D8122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7772400" cy="1084262"/>
          </a:xfrm>
        </p:spPr>
        <p:txBody>
          <a:bodyPr/>
          <a:lstStyle/>
          <a:p>
            <a:pPr eaLnBrk="1" hangingPunct="1"/>
            <a:r>
              <a:rPr lang="en-US" altLang="en-US" i="1" dirty="0" smtClean="0"/>
              <a:t>The absolute basics of CORRUPTION</a:t>
            </a:r>
            <a:endParaRPr lang="nb-NO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6600"/>
            <a:ext cx="7772400" cy="9906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Inge Amundsen, senior researcher, Chr. Michelsen Institute</a:t>
            </a:r>
          </a:p>
          <a:p>
            <a:pPr eaLnBrk="1" hangingPunct="1"/>
            <a:r>
              <a:rPr lang="en-GB" altLang="en-US" dirty="0" smtClean="0"/>
              <a:t>Friday, February 13</a:t>
            </a:r>
            <a:r>
              <a:rPr lang="en-GB" altLang="en-US" baseline="30000" dirty="0" smtClean="0"/>
              <a:t>th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ISFiT 2015, Trondheim</a:t>
            </a:r>
            <a:endParaRPr lang="en-GB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315200" cy="609600"/>
          </a:xfrm>
        </p:spPr>
        <p:txBody>
          <a:bodyPr/>
          <a:lstStyle/>
          <a:p>
            <a:r>
              <a:rPr lang="en-GB" altLang="en-US" sz="2400" dirty="0" smtClean="0"/>
              <a:t>Definitions</a:t>
            </a:r>
            <a:endParaRPr lang="en-GB" altLang="en-US" sz="2400" dirty="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38200" y="2060848"/>
            <a:ext cx="7766248" cy="428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700" dirty="0">
              <a:latin typeface="Helvetica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b="1" dirty="0">
                <a:solidFill>
                  <a:schemeClr val="hlink"/>
                </a:solidFill>
                <a:latin typeface="Helvetica" pitchFamily="34" charset="0"/>
              </a:rPr>
              <a:t>Abuse (capture) of public power for private benefit</a:t>
            </a:r>
            <a:r>
              <a:rPr lang="en-GB" b="1" dirty="0">
                <a:latin typeface="Helvetica" pitchFamily="34" charset="0"/>
              </a:rPr>
              <a:t> </a:t>
            </a:r>
            <a:endParaRPr lang="en-GB" b="1" dirty="0" smtClean="0">
              <a:latin typeface="Helvetica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GB" sz="1600" b="1" dirty="0">
              <a:latin typeface="Helvetica" pitchFamily="34" charset="0"/>
            </a:endParaRP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1200" b="1" dirty="0">
              <a:latin typeface="Helvetica" pitchFamily="34" charset="0"/>
            </a:endParaRP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1200" b="1" dirty="0">
              <a:latin typeface="Helvetica" pitchFamily="34" charset="0"/>
            </a:endParaRPr>
          </a:p>
          <a:p>
            <a:pPr lvl="4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1200" b="1" dirty="0" smtClean="0">
                <a:latin typeface="Helvetica" pitchFamily="34" charset="0"/>
              </a:rPr>
              <a:t>					World Bank</a:t>
            </a:r>
          </a:p>
          <a:p>
            <a:pPr lvl="4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GB" sz="1200" b="1" dirty="0">
              <a:latin typeface="Helvetica" pitchFamily="34" charset="0"/>
            </a:endParaRPr>
          </a:p>
          <a:p>
            <a:pPr lvl="4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GB" sz="1200" b="1" dirty="0" smtClean="0">
              <a:latin typeface="Helvetica" pitchFamily="34" charset="0"/>
            </a:endParaRPr>
          </a:p>
          <a:p>
            <a:pPr lvl="4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GB" sz="1200" b="1" dirty="0">
              <a:latin typeface="Helvetica" pitchFamily="34" charset="0"/>
            </a:endParaRPr>
          </a:p>
          <a:p>
            <a:pPr lvl="4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GB" sz="1200" b="1" dirty="0">
              <a:latin typeface="Helvetica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600" b="1" dirty="0">
              <a:latin typeface="Helvetica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800" b="1" dirty="0">
              <a:latin typeface="Helvetica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800" b="1" dirty="0">
              <a:latin typeface="Helvetica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b="1" dirty="0">
                <a:solidFill>
                  <a:schemeClr val="hlink"/>
                </a:solidFill>
                <a:latin typeface="Helvetica" pitchFamily="34" charset="0"/>
              </a:rPr>
              <a:t>Misuse of entrusted power for private gain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1600" b="1" dirty="0">
              <a:latin typeface="Helvetica" pitchFamily="34" charset="0"/>
            </a:endParaRP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1200" b="1" dirty="0">
              <a:latin typeface="Helvetica" pitchFamily="34" charset="0"/>
            </a:endParaRPr>
          </a:p>
          <a:p>
            <a:pPr lvl="4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GB" sz="1200" b="1" dirty="0" smtClean="0">
              <a:latin typeface="Helvetica" pitchFamily="34" charset="0"/>
            </a:endParaRPr>
          </a:p>
          <a:p>
            <a:pPr lvl="4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1200" b="1" dirty="0">
                <a:latin typeface="Helvetica" pitchFamily="34" charset="0"/>
              </a:rPr>
              <a:t>	</a:t>
            </a:r>
            <a:r>
              <a:rPr lang="en-GB" sz="1200" b="1" dirty="0" smtClean="0">
                <a:latin typeface="Helvetica" pitchFamily="34" charset="0"/>
              </a:rPr>
              <a:t>	                 	                 Transparency </a:t>
            </a:r>
            <a:r>
              <a:rPr lang="en-GB" sz="1200" b="1" dirty="0">
                <a:latin typeface="Helvetica" pitchFamily="34" charset="0"/>
              </a:rPr>
              <a:t>International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1200" b="1" dirty="0">
              <a:latin typeface="Helvetica" pitchFamily="34" charset="0"/>
            </a:endParaRPr>
          </a:p>
        </p:txBody>
      </p:sp>
      <p:pic>
        <p:nvPicPr>
          <p:cNvPr id="5125" name="Picture 5" descr="600-WorldBank-t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32654"/>
            <a:ext cx="693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 descr="TI logo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157192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4659312" cy="609600"/>
          </a:xfrm>
        </p:spPr>
        <p:txBody>
          <a:bodyPr/>
          <a:lstStyle/>
          <a:p>
            <a:r>
              <a:rPr lang="en-GB" altLang="en-US" sz="2400" dirty="0" smtClean="0"/>
              <a:t>Forms of corruption: Two actors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62854" y="1884708"/>
            <a:ext cx="3240088" cy="377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GB" altLang="en-US" sz="2600" dirty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800" b="1" dirty="0"/>
              <a:t>The STATE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GB" altLang="en-US" sz="2800" b="1" dirty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GB" altLang="en-US" sz="1400" b="1" dirty="0" smtClean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000" dirty="0" smtClean="0"/>
              <a:t>Civil </a:t>
            </a:r>
            <a:r>
              <a:rPr lang="en-GB" altLang="en-US" sz="2000" dirty="0"/>
              <a:t>servants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000" dirty="0"/>
              <a:t>Functionaries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000" dirty="0"/>
              <a:t>Bureaucrats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GB" altLang="en-US" sz="2000" dirty="0"/>
              <a:t>Politicians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GB" altLang="en-US" sz="1800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066604" y="2042043"/>
            <a:ext cx="3384550" cy="433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 dirty="0" smtClean="0"/>
              <a:t>   Non-</a:t>
            </a:r>
            <a:br>
              <a:rPr lang="en-GB" altLang="en-US" sz="2800" b="1" dirty="0" smtClean="0"/>
            </a:br>
            <a:r>
              <a:rPr lang="en-GB" altLang="en-US" sz="2800" b="1" dirty="0" smtClean="0"/>
              <a:t>governmental agents</a:t>
            </a:r>
            <a:endParaRPr lang="en-GB" altLang="en-US" sz="2800" b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2000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/>
              <a:t>Private firms, businesses </a:t>
            </a:r>
            <a:br>
              <a:rPr lang="en-GB" altLang="en-US" sz="2000" dirty="0"/>
            </a:br>
            <a:r>
              <a:rPr lang="en-GB" altLang="en-US" sz="1800" dirty="0"/>
              <a:t>(contractors, bidders)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GB" altLang="en-US" sz="2000" dirty="0"/>
              <a:t>Private individuals </a:t>
            </a:r>
            <a:br>
              <a:rPr lang="en-GB" altLang="en-US" sz="2000" dirty="0"/>
            </a:br>
            <a:r>
              <a:rPr lang="en-GB" altLang="en-US" sz="1800" dirty="0"/>
              <a:t>(users, clients)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GB" altLang="en-US" sz="2000" dirty="0"/>
              <a:t>Organisations, NGOs</a:t>
            </a:r>
            <a:br>
              <a:rPr lang="en-GB" altLang="en-US" sz="2000" dirty="0"/>
            </a:br>
            <a:r>
              <a:rPr lang="en-GB" altLang="en-US" sz="1800" dirty="0"/>
              <a:t>(consultants, clients, users)</a:t>
            </a:r>
            <a:r>
              <a:rPr lang="en-GB" altLang="en-US" sz="1600" dirty="0"/>
              <a:t/>
            </a:r>
            <a:br>
              <a:rPr lang="en-GB" altLang="en-US" sz="1600" dirty="0"/>
            </a:br>
            <a:endParaRPr lang="en-GB" altLang="en-US" sz="1600" dirty="0"/>
          </a:p>
        </p:txBody>
      </p:sp>
      <p:pic>
        <p:nvPicPr>
          <p:cNvPr id="6150" name="Picture 6" descr="http://www.seducedbytango.com/images/tango-dance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131" y="4869160"/>
            <a:ext cx="1533187" cy="178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 rot="16200000">
            <a:off x="4344816" y="2204232"/>
            <a:ext cx="358775" cy="1080118"/>
          </a:xfrm>
          <a:prstGeom prst="upDownArrow">
            <a:avLst>
              <a:gd name="adj1" fmla="val 50000"/>
              <a:gd name="adj2" fmla="val 3823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en-US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315200" cy="609600"/>
          </a:xfrm>
        </p:spPr>
        <p:txBody>
          <a:bodyPr/>
          <a:lstStyle/>
          <a:p>
            <a:r>
              <a:rPr lang="en-GB" altLang="en-US" sz="2400" dirty="0" smtClean="0"/>
              <a:t>Forms of corruption: Two perspectives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204864"/>
            <a:ext cx="2742456" cy="366747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b="1" dirty="0" smtClean="0"/>
              <a:t>     </a:t>
            </a:r>
            <a:r>
              <a:rPr lang="en-GB" altLang="en-US" sz="2800" b="1" dirty="0" smtClean="0"/>
              <a:t>Demand</a:t>
            </a:r>
            <a:br>
              <a:rPr lang="en-GB" altLang="en-US" sz="2800" b="1" dirty="0" smtClean="0"/>
            </a:br>
            <a:r>
              <a:rPr lang="en-GB" altLang="en-US" sz="2800" b="1" dirty="0" smtClean="0"/>
              <a:t>oriented</a:t>
            </a:r>
          </a:p>
          <a:p>
            <a:pPr algn="ctr">
              <a:buFontTx/>
              <a:buNone/>
            </a:pPr>
            <a:endParaRPr lang="en-GB" altLang="en-US" sz="2800" b="1" dirty="0" smtClean="0"/>
          </a:p>
          <a:p>
            <a:pPr algn="ctr">
              <a:buFontTx/>
              <a:buNone/>
            </a:pPr>
            <a:r>
              <a:rPr lang="en-GB" altLang="en-US" sz="2000" dirty="0" smtClean="0"/>
              <a:t>     Corrupted,</a:t>
            </a:r>
            <a:br>
              <a:rPr lang="en-GB" altLang="en-US" sz="2000" dirty="0" smtClean="0"/>
            </a:br>
            <a:r>
              <a:rPr lang="en-GB" altLang="en-US" sz="2000" dirty="0" smtClean="0"/>
              <a:t>public side</a:t>
            </a:r>
          </a:p>
          <a:p>
            <a:pPr algn="ctr">
              <a:buFontTx/>
              <a:buNone/>
            </a:pPr>
            <a:endParaRPr lang="en-GB" altLang="en-US" sz="2000" dirty="0" smtClean="0"/>
          </a:p>
          <a:p>
            <a:pPr algn="ctr">
              <a:buFontTx/>
              <a:buNone/>
            </a:pPr>
            <a:r>
              <a:rPr lang="en-GB" altLang="en-US" sz="2000" dirty="0" smtClean="0"/>
              <a:t>    Extractive, neopatrimonial, kleptocratic state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486400" y="2204864"/>
            <a:ext cx="30956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dirty="0"/>
              <a:t>  </a:t>
            </a:r>
            <a:r>
              <a:rPr lang="en-GB" altLang="en-US" sz="2800" b="1" dirty="0"/>
              <a:t>Supply </a:t>
            </a:r>
            <a:br>
              <a:rPr lang="en-GB" altLang="en-US" sz="2800" b="1" dirty="0"/>
            </a:br>
            <a:r>
              <a:rPr lang="en-GB" altLang="en-US" sz="2800" b="1" dirty="0"/>
              <a:t>oriented</a:t>
            </a:r>
          </a:p>
          <a:p>
            <a:pPr algn="ctr" eaLnBrk="1" hangingPunct="1">
              <a:buFontTx/>
              <a:buNone/>
            </a:pPr>
            <a:endParaRPr lang="en-GB" altLang="en-US" sz="2800" b="1" dirty="0"/>
          </a:p>
          <a:p>
            <a:pPr algn="ctr" eaLnBrk="1" hangingPunct="1">
              <a:buFontTx/>
              <a:buNone/>
            </a:pPr>
            <a:r>
              <a:rPr lang="en-GB" altLang="en-US" sz="2000" dirty="0"/>
              <a:t>    Corruptor, </a:t>
            </a:r>
            <a:br>
              <a:rPr lang="en-GB" altLang="en-US" sz="2000" dirty="0"/>
            </a:br>
            <a:r>
              <a:rPr lang="en-GB" altLang="en-US" sz="2000" dirty="0"/>
              <a:t>private side</a:t>
            </a:r>
            <a:br>
              <a:rPr lang="en-GB" altLang="en-US" sz="2000" dirty="0"/>
            </a:br>
            <a:r>
              <a:rPr lang="en-GB" altLang="en-US" sz="2000" dirty="0"/>
              <a:t>(bribing firms)</a:t>
            </a:r>
          </a:p>
          <a:p>
            <a:pPr algn="ctr" eaLnBrk="1" hangingPunct="1">
              <a:buFontTx/>
              <a:buNone/>
            </a:pPr>
            <a:endParaRPr lang="en-GB" altLang="en-US" sz="2000" dirty="0"/>
          </a:p>
          <a:p>
            <a:pPr algn="ctr" eaLnBrk="1" hangingPunct="1">
              <a:buFontTx/>
              <a:buNone/>
            </a:pPr>
            <a:r>
              <a:rPr lang="en-GB" altLang="en-US" sz="2000" dirty="0"/>
              <a:t>      “Captured state”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rot="16200000">
            <a:off x="4356608" y="2192380"/>
            <a:ext cx="358775" cy="1080118"/>
          </a:xfrm>
          <a:prstGeom prst="upDownArrow">
            <a:avLst>
              <a:gd name="adj1" fmla="val 50000"/>
              <a:gd name="adj2" fmla="val 3823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en-US" dirty="0">
              <a:latin typeface="Times" pitchFamily="18" charset="0"/>
            </a:endParaRPr>
          </a:p>
        </p:txBody>
      </p:sp>
      <p:pic>
        <p:nvPicPr>
          <p:cNvPr id="7174" name="Picture 6" descr="http://www.expolink.co.uk/wp-content/uploads/2011/11/Facilitation-Payments-and-The-Bribery-Ac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33255"/>
            <a:ext cx="206116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315200" cy="609600"/>
          </a:xfrm>
        </p:spPr>
        <p:txBody>
          <a:bodyPr/>
          <a:lstStyle/>
          <a:p>
            <a:r>
              <a:rPr lang="en-GB" altLang="en-US" sz="2400" dirty="0" smtClean="0"/>
              <a:t>Forms of corruption: Two levels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988840"/>
            <a:ext cx="4521746" cy="99275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b="1" dirty="0" smtClean="0"/>
              <a:t>Political corruption</a:t>
            </a:r>
          </a:p>
          <a:p>
            <a:pPr algn="ctr">
              <a:buFontTx/>
              <a:buNone/>
            </a:pPr>
            <a:r>
              <a:rPr lang="en-GB" altLang="en-US" sz="2000" dirty="0" smtClean="0"/>
              <a:t>Grand, large scale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85156" y="4941168"/>
            <a:ext cx="49911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b="1" dirty="0"/>
              <a:t>Administrative corruption</a:t>
            </a:r>
          </a:p>
          <a:p>
            <a:pPr algn="ctr" eaLnBrk="1" hangingPunct="1">
              <a:buFontTx/>
              <a:buNone/>
            </a:pPr>
            <a:r>
              <a:rPr lang="en-GB" altLang="en-US" sz="2000" dirty="0"/>
              <a:t>Petty, small scale</a:t>
            </a:r>
          </a:p>
          <a:p>
            <a:pPr eaLnBrk="1" hangingPunct="1">
              <a:buFontTx/>
              <a:buNone/>
            </a:pPr>
            <a:endParaRPr lang="en-GB" altLang="en-US" sz="1800" dirty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201318" y="3501008"/>
            <a:ext cx="358775" cy="974279"/>
          </a:xfrm>
          <a:prstGeom prst="upDownArrow">
            <a:avLst>
              <a:gd name="adj1" fmla="val 50000"/>
              <a:gd name="adj2" fmla="val 3823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en-US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24" y="4868717"/>
            <a:ext cx="1679575" cy="1350962"/>
          </a:xfrm>
          <a:prstGeom prst="rect">
            <a:avLst/>
          </a:prstGeom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315200" cy="609600"/>
          </a:xfrm>
        </p:spPr>
        <p:txBody>
          <a:bodyPr/>
          <a:lstStyle/>
          <a:p>
            <a:r>
              <a:rPr lang="en-GB" altLang="en-US" sz="2400" dirty="0" smtClean="0"/>
              <a:t>Political Corruption: Two faces/phases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3132138" y="2475749"/>
            <a:ext cx="1071562" cy="8461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322030" y="2475749"/>
            <a:ext cx="1066800" cy="8461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843274" y="1844675"/>
            <a:ext cx="295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b="1" dirty="0"/>
              <a:t>Political corruption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900113" y="3933825"/>
            <a:ext cx="2982912" cy="23034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Embezzlement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Bribery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</a:t>
            </a:r>
            <a:r>
              <a:rPr lang="en-GB" altLang="en-US" sz="1600" dirty="0" smtClean="0"/>
              <a:t> “</a:t>
            </a:r>
            <a:r>
              <a:rPr lang="en-GB" altLang="en-US" sz="1600" dirty="0"/>
              <a:t>Commissions”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</a:t>
            </a:r>
            <a:r>
              <a:rPr lang="en-GB" altLang="en-US" sz="1600" dirty="0" smtClean="0"/>
              <a:t> “</a:t>
            </a:r>
            <a:r>
              <a:rPr lang="en-GB" altLang="en-US" sz="1600" dirty="0"/>
              <a:t>Privatisations”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Tax systems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Concessions, licences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Monopolies</a:t>
            </a: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5562600" y="3900488"/>
            <a:ext cx="3105150" cy="233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en-US" sz="1600" dirty="0"/>
              <a:t>  </a:t>
            </a:r>
            <a:r>
              <a:rPr lang="en-GB" altLang="en-US" sz="1600" dirty="0" smtClean="0"/>
              <a:t>Nepotism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 smtClean="0"/>
              <a:t>  Favouritism</a:t>
            </a:r>
            <a:endParaRPr lang="en-GB" altLang="en-US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 smtClean="0"/>
              <a:t>  Vote </a:t>
            </a:r>
            <a:r>
              <a:rPr lang="en-GB" altLang="en-US" sz="1600" dirty="0"/>
              <a:t>buying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Co-optations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Manipulated institutions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Gov’t resources for elections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/>
              <a:t>  Impunity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900113" y="3230563"/>
            <a:ext cx="19431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b="1" dirty="0"/>
              <a:t>Extraction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436096" y="3284538"/>
            <a:ext cx="35283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800" b="1" dirty="0"/>
              <a:t>Power preservation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I engelsk">
  <a:themeElements>
    <a:clrScheme name="CMI engelsk 13">
      <a:dk1>
        <a:srgbClr val="323232"/>
      </a:dk1>
      <a:lt1>
        <a:srgbClr val="FFFFFF"/>
      </a:lt1>
      <a:dk2>
        <a:srgbClr val="005052"/>
      </a:dk2>
      <a:lt2>
        <a:srgbClr val="808080"/>
      </a:lt2>
      <a:accent1>
        <a:srgbClr val="ACB2A6"/>
      </a:accent1>
      <a:accent2>
        <a:srgbClr val="E5EBEC"/>
      </a:accent2>
      <a:accent3>
        <a:srgbClr val="FFFFFF"/>
      </a:accent3>
      <a:accent4>
        <a:srgbClr val="292929"/>
      </a:accent4>
      <a:accent5>
        <a:srgbClr val="D2D5D0"/>
      </a:accent5>
      <a:accent6>
        <a:srgbClr val="CFD5D6"/>
      </a:accent6>
      <a:hlink>
        <a:srgbClr val="9C1B0A"/>
      </a:hlink>
      <a:folHlink>
        <a:srgbClr val="6E9194"/>
      </a:folHlink>
    </a:clrScheme>
    <a:fontScheme name="CMI engelsk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MI engel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I engels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I engels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I engels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I engels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I engels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I engels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I engels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I engels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I engels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I engels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I engels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I engelsk 13">
        <a:dk1>
          <a:srgbClr val="323232"/>
        </a:dk1>
        <a:lt1>
          <a:srgbClr val="FFFFFF"/>
        </a:lt1>
        <a:dk2>
          <a:srgbClr val="005052"/>
        </a:dk2>
        <a:lt2>
          <a:srgbClr val="808080"/>
        </a:lt2>
        <a:accent1>
          <a:srgbClr val="ACB2A6"/>
        </a:accent1>
        <a:accent2>
          <a:srgbClr val="E5EBEC"/>
        </a:accent2>
        <a:accent3>
          <a:srgbClr val="FFFFFF"/>
        </a:accent3>
        <a:accent4>
          <a:srgbClr val="292929"/>
        </a:accent4>
        <a:accent5>
          <a:srgbClr val="D2D5D0"/>
        </a:accent5>
        <a:accent6>
          <a:srgbClr val="CFD5D6"/>
        </a:accent6>
        <a:hlink>
          <a:srgbClr val="9C1B0A"/>
        </a:hlink>
        <a:folHlink>
          <a:srgbClr val="6E9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127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</vt:lpstr>
      <vt:lpstr>Arial</vt:lpstr>
      <vt:lpstr>Helvetica</vt:lpstr>
      <vt:lpstr>Times New Roman</vt:lpstr>
      <vt:lpstr>CMI engelsk</vt:lpstr>
      <vt:lpstr>The absolute basics of CORRUPTION</vt:lpstr>
      <vt:lpstr>Definitions</vt:lpstr>
      <vt:lpstr>Forms of corruption: Two actors</vt:lpstr>
      <vt:lpstr>Forms of corruption: Two perspectives</vt:lpstr>
      <vt:lpstr>Forms of corruption: Two levels</vt:lpstr>
      <vt:lpstr>Political Corruption: Two faces/phases</vt:lpstr>
    </vt:vector>
  </TitlesOfParts>
  <Company>CMI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Inge Amundsen</dc:creator>
  <cp:lastModifiedBy>Inge Amundsen</cp:lastModifiedBy>
  <cp:revision>105</cp:revision>
  <cp:lastPrinted>2011-10-31T14:23:00Z</cp:lastPrinted>
  <dcterms:created xsi:type="dcterms:W3CDTF">2006-03-15T09:18:00Z</dcterms:created>
  <dcterms:modified xsi:type="dcterms:W3CDTF">2015-02-10T13:30:18Z</dcterms:modified>
</cp:coreProperties>
</file>