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499" r:id="rId4"/>
    <p:sldId id="500" r:id="rId5"/>
    <p:sldId id="501" r:id="rId6"/>
    <p:sldId id="502" r:id="rId7"/>
    <p:sldId id="503" r:id="rId8"/>
    <p:sldId id="504" r:id="rId9"/>
    <p:sldId id="445" r:id="rId10"/>
    <p:sldId id="505" r:id="rId11"/>
    <p:sldId id="506" r:id="rId12"/>
    <p:sldId id="446" r:id="rId13"/>
    <p:sldId id="463" r:id="rId14"/>
    <p:sldId id="464" r:id="rId15"/>
    <p:sldId id="465" r:id="rId16"/>
    <p:sldId id="454" r:id="rId17"/>
    <p:sldId id="455" r:id="rId18"/>
    <p:sldId id="507" r:id="rId19"/>
    <p:sldId id="395" r:id="rId20"/>
  </p:sldIdLst>
  <p:sldSz cx="9144000" cy="6858000" type="screen4x3"/>
  <p:notesSz cx="6797675" cy="9926638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9804"/>
    </p:cViewPr>
  </p:sorterViewPr>
  <p:notesViewPr>
    <p:cSldViewPr>
      <p:cViewPr varScale="1">
        <p:scale>
          <a:sx n="81" d="100"/>
          <a:sy n="81" d="100"/>
        </p:scale>
        <p:origin x="-1422" y="82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2" y="1"/>
            <a:ext cx="2950380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nb-NO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47296" y="1"/>
            <a:ext cx="2950379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nb-NO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2" y="9430307"/>
            <a:ext cx="2950380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anchor="b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200">
                <a:latin typeface="Arial" pitchFamily="18"/>
                <a:ea typeface="Lucida Sans Unicode" pitchFamily="2"/>
                <a:cs typeface="Mangal" pitchFamily="2"/>
              </a:defRPr>
            </a:lvl1pPr>
          </a:lstStyle>
          <a:p>
            <a:pPr>
              <a:defRPr sz="1400"/>
            </a:pPr>
            <a:endParaRPr lang="nb-NO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47296" y="9430307"/>
            <a:ext cx="2950379" cy="496331"/>
          </a:xfrm>
          <a:prstGeom prst="rect">
            <a:avLst/>
          </a:prstGeom>
          <a:noFill/>
          <a:ln>
            <a:noFill/>
          </a:ln>
        </p:spPr>
        <p:txBody>
          <a:bodyPr vert="horz" lIns="79408" tIns="39704" rIns="79408" bIns="39704" anchor="b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 sz="1400"/>
            </a:pPr>
            <a:fld id="{6E9729CA-EE2E-4DB2-BDB5-380D7EF433D0}" type="slidenum">
              <a:rPr/>
              <a:pPr>
                <a:defRPr sz="1400"/>
              </a:pPr>
              <a:t>‹#›</a:t>
            </a:fld>
            <a:endParaRPr lang="nb-NO" sz="1200">
              <a:latin typeface="Arial" pitchFamily="18"/>
              <a:ea typeface="Lucida Sans Unicode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0913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846138" y="882650"/>
            <a:ext cx="5799137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49004" y="5513077"/>
            <a:ext cx="5995172" cy="52235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nb-NO" noProof="0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1" y="0"/>
            <a:ext cx="3252499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40680" y="0"/>
            <a:ext cx="3252498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1" y="11026151"/>
            <a:ext cx="3252499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40680" y="11026151"/>
            <a:ext cx="3252498" cy="58077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21123155-C0D8-4E27-BB42-4CE0820677EA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255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nb-NO" sz="2000" kern="1200">
        <a:solidFill>
          <a:schemeClr val="tx1"/>
        </a:solidFill>
        <a:latin typeface="Arial" pitchFamily="18"/>
        <a:cs typeface="Mangal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Mangal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3250" name="Notes Placeholder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pitchFamily="34" charset="0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680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wrap="square" lIns="91440" tIns="91440" rIns="91440" bIns="45720" anchor="t"/>
          <a:lstStyle/>
          <a:p>
            <a:pPr algn="l">
              <a:defRPr/>
            </a:pPr>
            <a:fld id="{D9B7D3F4-22ED-4FCE-9418-262B29857B20}" type="slidenum">
              <a:rPr/>
              <a:pPr algn="l">
                <a:defRPr/>
              </a:pPr>
              <a:t>3</a:t>
            </a:fld>
            <a:endParaRPr>
              <a:solidFill>
                <a:srgbClr val="000000"/>
              </a:solidFill>
              <a:latin typeface="Arial" pitchFamily="18"/>
              <a:ea typeface="+mn-ea" pitchFamily="2"/>
              <a:cs typeface="Arial" pitchFamily="2"/>
            </a:endParaRPr>
          </a:p>
        </p:txBody>
      </p:sp>
      <p:sp>
        <p:nvSpPr>
          <p:cNvPr id="3" name="Slide Image Placeholder 2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90115" name="Rectangle 3"/>
          <p:cNvSpPr txBox="1">
            <a:spLocks noGrp="1"/>
          </p:cNvSpPr>
          <p:nvPr>
            <p:ph type="body" sz="quarter" idx="1"/>
          </p:nvPr>
        </p:nvSpPr>
        <p:spPr bwMode="auto">
          <a:xfrm>
            <a:off x="0" y="0"/>
            <a:ext cx="0" cy="0"/>
          </a:xfrm>
          <a:noFill/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r>
              <a:rPr sz="1400" smtClean="0">
                <a:solidFill>
                  <a:srgbClr val="000000"/>
                </a:solidFill>
                <a:latin typeface="Arial" pitchFamily="34" charset="0"/>
                <a:cs typeface="Mangal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4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C4DFC-CAEC-426F-99C3-92D80CE94E5C}" type="slidenum">
              <a:rPr lang="nb-NO"/>
              <a:pPr/>
              <a:t>4</a:t>
            </a:fld>
            <a:endParaRPr lang="nb-NO" dirty="0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0237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E9563-6335-470F-A6A8-F56AA0BB6F97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1AEEA-2E4E-4581-B105-31824364740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D429-21D4-4FD9-AD46-3F807AC8D4B8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B9636A-7D9B-4A3E-A6DB-4F22AA70409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F7F6E-815E-40F4-B1C4-6F4913CF957A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0A3E9-7D11-4916-9EF9-897FB37940A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9D2B9-FD71-4634-B50F-98D2937932BF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4D4EA-36B9-46DC-BA65-B092013AA23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78A54-6044-4CF6-8747-B9EC27C48DFD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A4088-B190-4EC8-90CC-B41E439C82F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BA825-C522-49AC-B4D7-5236AF67EA37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48C95-A8BB-46C3-94CB-BB297B6F023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86000"/>
            <a:ext cx="4038600" cy="3840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5E799-9876-4658-A315-84E9BBCA1DB0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A2568-DF0D-4666-8B30-460598A01CA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E2309-3BDC-468D-8C8B-9DC14645B70D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A38DC-B425-4527-B920-18A505898D7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976B8-4612-41DF-A2D5-E6E663895493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8744D-EA45-4FD5-9E07-ADD53A2C792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9B97-7F51-42A4-A022-DF0071462F8B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96FA7-FF88-41FC-AC6E-1095FD8796A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8ACB6-2D18-4080-9300-99AB6BFFB784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E6421-F85D-4F14-9BE0-582661B5729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27B0C-B5C5-40A7-9787-AB3687ACCA66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F0924-89E5-4B8A-A2D5-006810ABFF1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48846-DC9A-4A84-B76A-DD4CA901C986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6CDCE-0580-4394-9C87-B113E139DDE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958AC-9F89-4D4E-86F4-E91AD340E016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1234C-8851-46F4-B4AF-688F239E81B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1000125"/>
            <a:ext cx="2063750" cy="51260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1000125"/>
            <a:ext cx="6042025" cy="51260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CBFEE-0B8D-4743-95C9-79626B6E2481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CB6C8-9893-494B-986B-73C91667ED0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DDDD2-9492-4B57-B39A-A9744FC1169C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DB58D-B464-413D-9DF5-882B79C907D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B89CC-A336-4D4D-9F5E-A0EEE4A12F9F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A2E1A-CD38-4940-8CC9-C78B712B6A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FF8C2-CC8E-45A7-9057-6B639018E26D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C4A75-283F-4155-8237-E4C99C67FBF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11FB1-0AE5-4C3A-8273-A007DEE9E9CB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1537D-BF25-4EC7-A7EA-4644786D82D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FAC53-0091-4097-97F0-D48839B87653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4568F-B765-454D-B002-F3D1913B60A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15ED5-140D-4BD4-A562-FEAAA2C137F0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9D313-1FF5-4FDE-806F-698FC73814B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64F6C6-28F5-4E19-A5FC-58C170C367D7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BB0B6-D32F-4C39-9A00-F302152CC04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1"/>
          <p:cNvSpPr txBox="1">
            <a:spLocks noGrp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Click to edit the title text formatClick to edit Master 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FFFFFF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CC6FBB6D-5FAB-468A-87E6-67B8B0D5C975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FFFFFF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60E955EA-CC03-4AEB-A3C5-A2CF26829816}" type="slidenum">
              <a:rPr/>
              <a:pPr>
                <a:defRPr/>
              </a:pPr>
              <a:t>‹#›</a:t>
            </a:fld>
            <a:endParaRPr/>
          </a:p>
        </p:txBody>
      </p:sp>
      <p:sp>
        <p:nvSpPr>
          <p:cNvPr id="1031" name="Text Placeholder 6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nb-NO" sz="4400" kern="1200">
          <a:solidFill>
            <a:srgbClr val="FFFFFF"/>
          </a:solidFill>
          <a:latin typeface="Calibri" pitchFamily="18"/>
          <a:ea typeface="Lucida Sans Unicode" pitchFamily="2"/>
          <a:cs typeface="Ari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  <a:ea typeface="Lucida Sans Unicode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nb-NO" sz="2800" kern="1200">
          <a:solidFill>
            <a:srgbClr val="000000"/>
          </a:solidFill>
          <a:latin typeface="Calibri" pitchFamily="18"/>
          <a:cs typeface="Arial" pitchFamily="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itle 1"/>
          <p:cNvSpPr txBox="1">
            <a:spLocks noGrp="1"/>
          </p:cNvSpPr>
          <p:nvPr>
            <p:ph type="title"/>
          </p:nvPr>
        </p:nvSpPr>
        <p:spPr bwMode="auto">
          <a:xfrm>
            <a:off x="428625" y="1000125"/>
            <a:ext cx="82296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9144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/>
              <a:t>Click to edit the title text formatClick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2286000"/>
            <a:ext cx="8229600" cy="3840163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defPPr marL="432000" lvl="0" indent="-324000" algn="l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nb-NO" sz="28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defPPr>
            <a:lvl1pPr marL="432000" lvl="0" indent="-324000" algn="l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nb-NO" sz="28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1pPr>
            <a:lvl2pPr marL="864000" lvl="1" indent="-324000" algn="l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2pPr>
            <a:lvl3pPr marL="1295999" lvl="2" indent="-288000" algn="l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3pPr>
            <a:lvl4pPr marL="1728000" lvl="3" indent="-216000" algn="l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4pPr>
            <a:lvl5pPr marL="2160000" lvl="4" indent="-216000" algn="l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5pPr>
            <a:lvl6pPr marL="2592000" lvl="5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6pPr>
            <a:lvl7pPr marL="3024000" lvl="6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7pPr>
            <a:lvl8pPr marL="3456000" lvl="7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8pPr>
            <a:lvl9pPr marL="3887999" lvl="8" indent="-216000" algn="l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nb-NO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alibri"/>
                <a:ea typeface="Lucida Sans Unicode" pitchFamily="2"/>
                <a:cs typeface="Arial"/>
              </a:defRPr>
            </a:lvl9pPr>
          </a:lstStyle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0"/>
            <a:r>
              <a:rPr lang="en-US"/>
              <a:t>Ninth Outline LevelClick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914C12B8-A7C4-4F02-95DE-A5B5D4AA63E9}" type="datetime1">
              <a:rPr lang="en-US"/>
              <a:pPr>
                <a:defRPr/>
              </a:pPr>
              <a:t>6/18/2016</a:t>
            </a:fld>
            <a:endParaRPr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nb-NO" sz="2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40" tIns="91440" rIns="91440" bIns="45720" anchor="t"/>
          <a:lstStyle>
            <a:lvl1pPr marL="0" marR="0" lvl="0" indent="0" algn="l" rtl="0" fontAlgn="auto" hangingPunct="1">
              <a:spcBef>
                <a:spcPts val="0"/>
              </a:spcBef>
              <a:spcAft>
                <a:spcPts val="0"/>
              </a:spcAft>
              <a:buNone/>
              <a:tabLst/>
              <a:defRPr lang="nb-NO" sz="1800" b="0" i="0" u="none" strike="noStrike" kern="1200">
                <a:solidFill>
                  <a:srgbClr val="000000"/>
                </a:solidFill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7E21DBD8-2113-4C20-A24F-25967E8D2A0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nb-NO" sz="3600" kern="1200">
          <a:solidFill>
            <a:srgbClr val="000000"/>
          </a:solidFill>
          <a:latin typeface="Calibri" pitchFamily="18"/>
          <a:ea typeface="Lucida Sans Unicode" pitchFamily="2"/>
          <a:cs typeface="Ari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Calibri" pitchFamily="34" charset="0"/>
          <a:ea typeface="Lucida Sans Unicode" pitchFamily="34" charset="0"/>
          <a:cs typeface="Arial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SzPct val="45000"/>
        <a:buFont typeface="StarSymbol"/>
        <a:buChar char="●"/>
        <a:defRPr lang="en-US" sz="2800">
          <a:solidFill>
            <a:srgbClr val="000000"/>
          </a:solidFill>
          <a:latin typeface="Calibri" pitchFamily="18"/>
          <a:cs typeface="" pitchFamily="2"/>
        </a:defRPr>
      </a:lvl1pPr>
      <a:lvl2pPr lvl="1" algn="l" rtl="0" eaLnBrk="0" fontAlgn="base" hangingPunct="0">
        <a:spcBef>
          <a:spcPct val="20000"/>
        </a:spcBef>
        <a:spcAft>
          <a:spcPct val="0"/>
        </a:spcAft>
        <a:buSzPct val="45000"/>
        <a:buFont typeface="StarSymbol"/>
        <a:buChar char="●"/>
        <a:defRPr lang="en-US" sz="2800">
          <a:solidFill>
            <a:srgbClr val="000000"/>
          </a:solidFill>
          <a:latin typeface="Calibri" pitchFamily="18"/>
          <a:cs typeface="" pitchFamily="2"/>
        </a:defRPr>
      </a:lvl2pPr>
      <a:lvl3pPr lvl="2" algn="l" rtl="0" eaLnBrk="0" fontAlgn="base" hangingPunct="0">
        <a:spcBef>
          <a:spcPct val="20000"/>
        </a:spcBef>
        <a:spcAft>
          <a:spcPct val="0"/>
        </a:spcAft>
        <a:buSzPct val="75000"/>
        <a:buFont typeface="StarSymbol"/>
        <a:buChar char="–"/>
        <a:defRPr lang="en-US" sz="2800">
          <a:solidFill>
            <a:srgbClr val="000000"/>
          </a:solidFill>
          <a:latin typeface="Calibri" pitchFamily="18"/>
          <a:cs typeface="" pitchFamily="2"/>
        </a:defRPr>
      </a:lvl3pPr>
      <a:lvl4pPr lvl="3" algn="l" rtl="0" eaLnBrk="0" fontAlgn="base" hangingPunct="0">
        <a:spcBef>
          <a:spcPct val="20000"/>
        </a:spcBef>
        <a:spcAft>
          <a:spcPct val="0"/>
        </a:spcAft>
        <a:buSzPct val="45000"/>
        <a:buFont typeface="StarSymbol"/>
        <a:buChar char="●"/>
        <a:defRPr lang="en-US" sz="2800">
          <a:solidFill>
            <a:srgbClr val="000000"/>
          </a:solidFill>
          <a:latin typeface="Calibri" pitchFamily="18"/>
          <a:cs typeface="" pitchFamily="2"/>
        </a:defRPr>
      </a:lvl4pPr>
      <a:lvl5pPr lvl="4" algn="l" rtl="0" eaLnBrk="0" fontAlgn="base" hangingPunct="0">
        <a:spcBef>
          <a:spcPct val="20000"/>
        </a:spcBef>
        <a:spcAft>
          <a:spcPct val="0"/>
        </a:spcAft>
        <a:buSzPct val="75000"/>
        <a:buFont typeface="StarSymbol"/>
        <a:buChar char="–"/>
        <a:defRPr lang="en-US" sz="2800">
          <a:solidFill>
            <a:srgbClr val="000000"/>
          </a:solidFill>
          <a:latin typeface="Calibri" pitchFamily="18"/>
          <a:cs typeface="" pitchFamily="2"/>
        </a:defRPr>
      </a:lvl5pPr>
      <a:lvl6pPr lvl="5" rtl="0" hangingPunct="0">
        <a:buSzPct val="45000"/>
        <a:buFont typeface="StarSymbol"/>
        <a:buChar char="●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6pPr>
      <a:lvl7pPr lvl="6" rtl="0" hangingPunct="0">
        <a:buSzPct val="45000"/>
        <a:buFont typeface="StarSymbol"/>
        <a:buChar char="●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7pPr>
      <a:lvl8pPr lvl="7" rtl="0" hangingPunct="0">
        <a:buSzPct val="45000"/>
        <a:buFont typeface="StarSymbol"/>
        <a:buChar char="●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8pPr>
      <a:lvl9pPr marL="0" marR="0" lvl="0" indent="0" algn="l" rtl="0" hangingPunct="0">
        <a:spcBef>
          <a:spcPts val="558"/>
        </a:spcBef>
        <a:spcAft>
          <a:spcPts val="0"/>
        </a:spcAft>
        <a:buSzPct val="45000"/>
        <a:buFont typeface="Arial" pitchFamily="32"/>
        <a:buChar char="•"/>
        <a:tabLst/>
        <a:defRPr lang="en-US" sz="2800" b="0" i="0" u="none" strike="noStrike">
          <a:solidFill>
            <a:srgbClr val="000000"/>
          </a:solidFill>
          <a:latin typeface="Calibri" pitchFamily="18"/>
          <a:cs typeface="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 txBox="1">
            <a:spLocks noGrp="1"/>
          </p:cNvSpPr>
          <p:nvPr>
            <p:ph type="title" idx="4294967295"/>
          </p:nvPr>
        </p:nvSpPr>
        <p:spPr>
          <a:xfrm>
            <a:off x="755650" y="981075"/>
            <a:ext cx="7772400" cy="1468438"/>
          </a:xfrm>
        </p:spPr>
        <p:txBody>
          <a:bodyPr/>
          <a:lstStyle/>
          <a:p>
            <a:r>
              <a:rPr lang="en-US" sz="2800" i="1" dirty="0" smtClean="0"/>
              <a:t>Afghan </a:t>
            </a:r>
            <a:r>
              <a:rPr lang="en-US" sz="2800" i="1" dirty="0"/>
              <a:t>migration patterns: flight, return and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GB" sz="2800" i="1" dirty="0"/>
              <a:t>remigration </a:t>
            </a:r>
            <a:r>
              <a:rPr sz="2800" dirty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/>
            </a:r>
            <a:br>
              <a:rPr sz="2800" dirty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</a:br>
            <a:r>
              <a:rPr sz="2800" dirty="0" err="1"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>Cyprus</a:t>
            </a:r>
            <a:r>
              <a:rPr sz="2800" dirty="0"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>, </a:t>
            </a:r>
            <a:r>
              <a:rPr lang="nb-NO" sz="2400" dirty="0" smtClean="0">
                <a:solidFill>
                  <a:srgbClr val="000000"/>
                </a:solidFill>
                <a:latin typeface="Calibri" pitchFamily="34" charset="0"/>
                <a:ea typeface="Lucida Sans Unicode" pitchFamily="34" charset="0"/>
                <a:cs typeface="Arial" pitchFamily="34" charset="0"/>
              </a:rPr>
              <a:t>18.06.16</a:t>
            </a:r>
            <a:endParaRPr sz="2400" dirty="0">
              <a:solidFill>
                <a:srgbClr val="000000"/>
              </a:solidFill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sp>
        <p:nvSpPr>
          <p:cNvPr id="3" name="Subtitle 2"/>
          <p:cNvSpPr/>
          <p:nvPr/>
        </p:nvSpPr>
        <p:spPr>
          <a:xfrm>
            <a:off x="1371600" y="3886200"/>
            <a:ext cx="6400800" cy="41116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tIns="91440" compatLnSpc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>
                <a:solidFill>
                  <a:srgbClr val="898989"/>
                </a:solidFill>
                <a:latin typeface="Calibri" pitchFamily="18"/>
                <a:ea typeface="Lucida Sans Unicode" pitchFamily="2"/>
                <a:cs typeface="Mangal" pitchFamily="2"/>
              </a:rPr>
              <a:t>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5" y="2996952"/>
            <a:ext cx="5752639" cy="323586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err="1" smtClean="0"/>
              <a:t>Assited</a:t>
            </a:r>
            <a:r>
              <a:rPr lang="en-GB" dirty="0" smtClean="0"/>
              <a:t> return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Return travel</a:t>
            </a:r>
          </a:p>
          <a:p>
            <a:r>
              <a:rPr lang="en-GB" dirty="0" smtClean="0"/>
              <a:t>Cash at arrival</a:t>
            </a:r>
          </a:p>
          <a:p>
            <a:r>
              <a:rPr lang="en-GB" dirty="0" smtClean="0"/>
              <a:t>In kind (for 6 months) </a:t>
            </a:r>
          </a:p>
          <a:p>
            <a:pPr lvl="1"/>
            <a:r>
              <a:rPr lang="en-GB" dirty="0" smtClean="0"/>
              <a:t>business-</a:t>
            </a:r>
            <a:r>
              <a:rPr lang="en-GB" dirty="0" err="1" smtClean="0"/>
              <a:t>startup</a:t>
            </a:r>
            <a:endParaRPr lang="en-GB" dirty="0" smtClean="0"/>
          </a:p>
          <a:p>
            <a:pPr lvl="1"/>
            <a:r>
              <a:rPr lang="en-GB" dirty="0" smtClean="0"/>
              <a:t>Job placement </a:t>
            </a:r>
          </a:p>
          <a:p>
            <a:pPr lvl="1"/>
            <a:r>
              <a:rPr lang="en-GB" dirty="0" smtClean="0"/>
              <a:t>Education</a:t>
            </a:r>
          </a:p>
          <a:p>
            <a:pPr lvl="1"/>
            <a:r>
              <a:rPr lang="en-GB" dirty="0" smtClean="0"/>
              <a:t>Possibly </a:t>
            </a:r>
            <a:r>
              <a:rPr lang="en-GB" dirty="0" err="1" smtClean="0"/>
              <a:t>houserent</a:t>
            </a:r>
            <a:r>
              <a:rPr lang="en-GB" dirty="0" smtClean="0"/>
              <a:t>, </a:t>
            </a:r>
            <a:r>
              <a:rPr lang="en-GB" dirty="0" err="1" smtClean="0"/>
              <a:t>etc</a:t>
            </a:r>
            <a:endParaRPr lang="en-GB" dirty="0" smtClean="0"/>
          </a:p>
        </p:txBody>
      </p:sp>
      <p:pic>
        <p:nvPicPr>
          <p:cNvPr id="1026" name="Picture 2" descr="http://www.iom.no/images/SORPosterFINAL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98" y="2286000"/>
            <a:ext cx="2678404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0324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smtClean="0"/>
              <a:t>Mental </a:t>
            </a:r>
            <a:r>
              <a:rPr lang="nb-NO" dirty="0" err="1" smtClean="0"/>
              <a:t>point</a:t>
            </a:r>
            <a:r>
              <a:rPr lang="nb-NO" dirty="0" smtClean="0"/>
              <a:t> of </a:t>
            </a:r>
            <a:r>
              <a:rPr lang="nb-NO" dirty="0" err="1" smtClean="0"/>
              <a:t>return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M</a:t>
            </a:r>
            <a:r>
              <a:rPr lang="en-GB" sz="2400" dirty="0" smtClean="0"/>
              <a:t>ost </a:t>
            </a:r>
            <a:r>
              <a:rPr lang="en-GB" sz="2400" dirty="0"/>
              <a:t>made the decision </a:t>
            </a:r>
            <a:r>
              <a:rPr lang="en-GB" sz="2400" dirty="0" smtClean="0"/>
              <a:t>to return after </a:t>
            </a:r>
            <a:r>
              <a:rPr lang="en-GB" sz="2400" dirty="0"/>
              <a:t>coming to the point where there was </a:t>
            </a:r>
            <a:r>
              <a:rPr lang="en-GB" sz="2400" b="1" dirty="0"/>
              <a:t>no other alternative </a:t>
            </a:r>
            <a:r>
              <a:rPr lang="en-GB" sz="2400" dirty="0"/>
              <a:t>– which also meant that it was </a:t>
            </a:r>
            <a:r>
              <a:rPr lang="en-GB" sz="2400" b="1" dirty="0"/>
              <a:t>not considered as a choice between other options. </a:t>
            </a:r>
            <a:endParaRPr lang="en-GB" sz="2400" b="1" dirty="0" smtClean="0"/>
          </a:p>
          <a:p>
            <a:r>
              <a:rPr lang="en-GB" sz="2400" dirty="0" smtClean="0"/>
              <a:t>This </a:t>
            </a:r>
            <a:r>
              <a:rPr lang="en-GB" sz="2400" b="1" dirty="0"/>
              <a:t>mental point of return</a:t>
            </a:r>
            <a:r>
              <a:rPr lang="en-GB" sz="2400" dirty="0"/>
              <a:t> could have been triggered by something happening in the country of origin or as the consequence of a mental turnaround. </a:t>
            </a:r>
            <a:endParaRPr lang="en-GB" sz="2400" dirty="0" smtClean="0"/>
          </a:p>
          <a:p>
            <a:r>
              <a:rPr lang="en-GB" sz="2400" dirty="0" smtClean="0"/>
              <a:t>All </a:t>
            </a:r>
            <a:r>
              <a:rPr lang="en-GB" sz="2400" dirty="0"/>
              <a:t>who planned to return had come to the conclusion that continuing their stay in Norway </a:t>
            </a:r>
            <a:r>
              <a:rPr lang="en-GB" sz="2400" b="1" dirty="0"/>
              <a:t>no longer constituted a viable </a:t>
            </a:r>
            <a:r>
              <a:rPr lang="en-GB" sz="2400" b="1" dirty="0" smtClean="0"/>
              <a:t>alternative… </a:t>
            </a:r>
            <a:r>
              <a:rPr lang="nb-NO" sz="2400" b="1" dirty="0" smtClean="0"/>
              <a:t> </a:t>
            </a:r>
            <a:endParaRPr lang="nb-NO" sz="2400" b="1" dirty="0"/>
          </a:p>
          <a:p>
            <a:endParaRPr lang="nb-NO" dirty="0"/>
          </a:p>
        </p:txBody>
      </p:sp>
      <p:sp>
        <p:nvSpPr>
          <p:cNvPr id="5" name="Rectangle 4"/>
          <p:cNvSpPr/>
          <p:nvPr/>
        </p:nvSpPr>
        <p:spPr>
          <a:xfrm>
            <a:off x="1259632" y="2282824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dirty="0" smtClean="0">
                <a:latin typeface="Times New Roman" panose="02020603050405020304" pitchFamily="18" charset="0"/>
                <a:ea typeface="DejaVu Sans"/>
                <a:cs typeface="DejaVu Sans"/>
              </a:rPr>
              <a:t> 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09154221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smtClean="0"/>
              <a:t>Business </a:t>
            </a:r>
            <a:r>
              <a:rPr lang="nb-NO" dirty="0" err="1" smtClean="0"/>
              <a:t>option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86" y="3140968"/>
            <a:ext cx="8975957" cy="19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03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smtClean="0"/>
              <a:t>«</a:t>
            </a:r>
            <a:r>
              <a:rPr lang="nb-NO" dirty="0" err="1" smtClean="0"/>
              <a:t>should</a:t>
            </a:r>
            <a:r>
              <a:rPr lang="nb-NO" dirty="0" smtClean="0"/>
              <a:t> I </a:t>
            </a:r>
            <a:r>
              <a:rPr lang="nb-NO" dirty="0" err="1" smtClean="0"/>
              <a:t>stay</a:t>
            </a:r>
            <a:r>
              <a:rPr lang="nb-NO" dirty="0" smtClean="0"/>
              <a:t> or </a:t>
            </a:r>
            <a:r>
              <a:rPr lang="nb-NO" dirty="0" err="1" smtClean="0"/>
              <a:t>should</a:t>
            </a:r>
            <a:r>
              <a:rPr lang="nb-NO" dirty="0" smtClean="0"/>
              <a:t> I </a:t>
            </a:r>
            <a:r>
              <a:rPr lang="nb-NO" dirty="0" err="1" smtClean="0"/>
              <a:t>go</a:t>
            </a:r>
            <a:r>
              <a:rPr lang="nb-NO" dirty="0" smtClean="0"/>
              <a:t>»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668550"/>
            <a:ext cx="8568952" cy="10193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47" y="4899287"/>
            <a:ext cx="8743949" cy="9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4352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1246495"/>
          </a:xfrm>
        </p:spPr>
        <p:txBody>
          <a:bodyPr/>
          <a:lstStyle/>
          <a:p>
            <a:r>
              <a:rPr lang="nb-NO" dirty="0" smtClean="0"/>
              <a:t>Program </a:t>
            </a:r>
            <a:r>
              <a:rPr lang="nb-NO" dirty="0" err="1" smtClean="0"/>
              <a:t>advantages</a:t>
            </a:r>
            <a:r>
              <a:rPr lang="nb-NO" dirty="0" smtClean="0"/>
              <a:t>, in contrast to </a:t>
            </a:r>
            <a:r>
              <a:rPr lang="nb-NO" dirty="0" err="1" smtClean="0"/>
              <a:t>answers</a:t>
            </a:r>
            <a:r>
              <a:rPr lang="nb-NO" dirty="0" smtClean="0"/>
              <a:t> </a:t>
            </a:r>
            <a:r>
              <a:rPr lang="nb-NO" dirty="0" err="1" smtClean="0"/>
              <a:t>inNorway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924684"/>
            <a:ext cx="8229600" cy="25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1039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59" y="1000125"/>
            <a:ext cx="8046665" cy="1420763"/>
          </a:xfrm>
        </p:spPr>
        <p:txBody>
          <a:bodyPr/>
          <a:lstStyle/>
          <a:p>
            <a:r>
              <a:rPr lang="en-GB" dirty="0"/>
              <a:t>F</a:t>
            </a:r>
            <a:r>
              <a:rPr lang="en-GB" dirty="0" smtClean="0"/>
              <a:t>our </a:t>
            </a:r>
            <a:r>
              <a:rPr lang="en-GB" dirty="0"/>
              <a:t>contributing factors </a:t>
            </a:r>
            <a:r>
              <a:rPr lang="en-GB" dirty="0" smtClean="0"/>
              <a:t>to </a:t>
            </a:r>
            <a:r>
              <a:rPr lang="en-GB" dirty="0"/>
              <a:t>determine success or failure of reintegration: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1800" dirty="0" smtClean="0"/>
              <a:t>The </a:t>
            </a:r>
            <a:r>
              <a:rPr lang="en-GB" sz="1800" b="1" dirty="0"/>
              <a:t>economic and security situation</a:t>
            </a:r>
            <a:r>
              <a:rPr lang="en-GB" sz="1800" dirty="0"/>
              <a:t> in the area of return, which influences general economic prospects and the ability to secure an income over time;</a:t>
            </a:r>
            <a:endParaRPr lang="nb-NO" sz="1800" dirty="0"/>
          </a:p>
          <a:p>
            <a:pPr lvl="0"/>
            <a:r>
              <a:rPr lang="en-GB" sz="1800" dirty="0"/>
              <a:t>The </a:t>
            </a:r>
            <a:r>
              <a:rPr lang="en-GB" sz="1800" b="1" dirty="0"/>
              <a:t>professional</a:t>
            </a:r>
            <a:r>
              <a:rPr lang="en-GB" sz="1800" dirty="0"/>
              <a:t> </a:t>
            </a:r>
            <a:r>
              <a:rPr lang="en-GB" sz="1800" b="1" dirty="0"/>
              <a:t>skills and management experience/ability</a:t>
            </a:r>
            <a:r>
              <a:rPr lang="en-GB" sz="1800" dirty="0"/>
              <a:t> of the returnee;</a:t>
            </a:r>
            <a:endParaRPr lang="nb-NO" sz="1800" dirty="0"/>
          </a:p>
          <a:p>
            <a:pPr lvl="0"/>
            <a:r>
              <a:rPr lang="en-GB" sz="1800" dirty="0"/>
              <a:t>The </a:t>
            </a:r>
            <a:r>
              <a:rPr lang="en-GB" sz="1800" b="1" dirty="0"/>
              <a:t>availability of family</a:t>
            </a:r>
            <a:r>
              <a:rPr lang="en-GB" sz="1800" dirty="0"/>
              <a:t> (and good relations with the family) in the country of origin (this might be an important contributing factor for </a:t>
            </a:r>
            <a:r>
              <a:rPr lang="en-GB" sz="1800" b="1" dirty="0"/>
              <a:t>lasting reintegration</a:t>
            </a:r>
            <a:r>
              <a:rPr lang="en-GB" sz="1800" dirty="0"/>
              <a:t>); and</a:t>
            </a:r>
            <a:endParaRPr lang="nb-NO" sz="1800" dirty="0"/>
          </a:p>
          <a:p>
            <a:pPr lvl="0"/>
            <a:r>
              <a:rPr lang="en-GB" sz="1800" b="1" dirty="0"/>
              <a:t>IOM/ARRA’s role</a:t>
            </a:r>
            <a:r>
              <a:rPr lang="en-GB" sz="1800" dirty="0"/>
              <a:t> in providing evidence-based advice on selecting the most appropriate type of in-kind assistance (and type of business) and providing mentoring during the start-up phase when there are indications that the business or job placement might fail.</a:t>
            </a:r>
            <a:endParaRPr lang="nb-NO" sz="1800" dirty="0"/>
          </a:p>
          <a:p>
            <a:pPr lvl="0"/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12749597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3300"/>
            <a:ext cx="8229600" cy="1282700"/>
          </a:xfrm>
        </p:spPr>
        <p:txBody>
          <a:bodyPr/>
          <a:lstStyle/>
          <a:p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758603"/>
              </p:ext>
            </p:extLst>
          </p:nvPr>
        </p:nvGraphicFramePr>
        <p:xfrm>
          <a:off x="827584" y="1628799"/>
          <a:ext cx="7859216" cy="4824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28301"/>
                <a:gridCol w="3930915"/>
              </a:tblGrid>
              <a:tr h="482454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Type of returnee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Post-return characteristic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</a:tr>
              <a:tr h="96490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Those who aspire for reintegration and are able to reintegrate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Sustainable return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</a:tr>
              <a:tr h="96490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Those who aspire for reintegration but are unable to reintegrate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Volatile return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</a:tr>
              <a:tr h="964907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Those who do not aspire for reintegration, but are unable to re-migrate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Unsustainable return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</a:tr>
              <a:tr h="1447361"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>
                          <a:effectLst/>
                        </a:rPr>
                        <a:t>Those who do not aspire for reintegration and are able to re-migrate, either back to the country of previous settlement or elsewhere</a:t>
                      </a:r>
                      <a:endParaRPr lang="nb-NO" sz="180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dirty="0">
                          <a:effectLst/>
                        </a:rPr>
                        <a:t>Re-migration</a:t>
                      </a:r>
                      <a:endParaRPr lang="nb-NO" sz="1800" dirty="0">
                        <a:effectLst/>
                        <a:latin typeface="Times New Roman" panose="02020603050405020304" pitchFamily="18" charset="0"/>
                        <a:ea typeface="DejaVu Sans"/>
                        <a:cs typeface="DejaVu San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52677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smtClean="0"/>
              <a:t>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Can return to insecure areas/weak economy be sustainable – or will it lead to remigration for the majority?</a:t>
            </a:r>
          </a:p>
          <a:p>
            <a:r>
              <a:rPr lang="en-GB" sz="2400" dirty="0" smtClean="0"/>
              <a:t>Can some type of external assistance increase sustainability – </a:t>
            </a:r>
            <a:r>
              <a:rPr lang="en-GB" sz="2400" i="1" dirty="0" smtClean="0"/>
              <a:t>individual or community orientation</a:t>
            </a:r>
            <a:r>
              <a:rPr lang="en-GB" sz="2400" dirty="0" smtClean="0"/>
              <a:t>?</a:t>
            </a:r>
          </a:p>
          <a:p>
            <a:r>
              <a:rPr lang="en-GB" sz="2400" dirty="0" smtClean="0"/>
              <a:t>Can external/development assistance prevent – outmigration?</a:t>
            </a:r>
          </a:p>
          <a:p>
            <a:r>
              <a:rPr lang="en-GB" sz="2400" dirty="0" smtClean="0"/>
              <a:t>What might massive forced return from Europe imply for the middle east region?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2839877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2050" name="Picture 2" descr="\\CMIFile\Users\arnes\My Pictures\Herat - lunsj for 2 guta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22" y="764704"/>
            <a:ext cx="4443958" cy="592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5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04864"/>
            <a:ext cx="8617966" cy="32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2933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 txBox="1">
            <a:spLocks noGrp="1"/>
          </p:cNvSpPr>
          <p:nvPr>
            <p:ph type="title" idx="4294967295"/>
          </p:nvPr>
        </p:nvSpPr>
        <p:spPr>
          <a:xfrm>
            <a:off x="428625" y="1000125"/>
            <a:ext cx="8229600" cy="815608"/>
          </a:xfrm>
        </p:spPr>
        <p:txBody>
          <a:bodyPr/>
          <a:lstStyle/>
          <a:p>
            <a:pPr eaLnBrk="1">
              <a:buSzPct val="45000"/>
              <a:buFont typeface="StarSymbol"/>
              <a:buNone/>
            </a:pPr>
            <a:r>
              <a:rPr sz="4400" dirty="0" err="1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Wars</a:t>
            </a:r>
            <a:r>
              <a:rPr sz="44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 </a:t>
            </a:r>
            <a:r>
              <a:rPr sz="44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-1979 – </a:t>
            </a:r>
            <a:r>
              <a:rPr sz="4400" dirty="0" smtClean="0">
                <a:latin typeface="Calibri" pitchFamily="34" charset="0"/>
                <a:ea typeface="Lucida Sans Unicode" pitchFamily="34" charset="0"/>
                <a:cs typeface="Arial" pitchFamily="34" charset="0"/>
              </a:rPr>
              <a:t>2015</a:t>
            </a:r>
            <a:endParaRPr sz="4400" dirty="0" smtClean="0">
              <a:latin typeface="Calibri" pitchFamily="34" charset="0"/>
              <a:ea typeface="Lucida Sans Unicode" pitchFamily="34" charset="0"/>
              <a:cs typeface="Arial" pitchFamily="34" charset="0"/>
            </a:endParaRPr>
          </a:p>
        </p:txBody>
      </p:sp>
      <p:pic>
        <p:nvPicPr>
          <p:cNvPr id="89090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3940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2349500"/>
            <a:ext cx="39274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365625"/>
            <a:ext cx="338296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538" y="4365625"/>
            <a:ext cx="180022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4365625"/>
            <a:ext cx="1800225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3589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smtClean="0"/>
              <a:t>Regional migrasjon and </a:t>
            </a:r>
            <a:r>
              <a:rPr lang="nb-NO" dirty="0" err="1" smtClean="0"/>
              <a:t>flight</a:t>
            </a:r>
            <a:endParaRPr lang="en-US" dirty="0"/>
          </a:p>
        </p:txBody>
      </p:sp>
      <p:pic>
        <p:nvPicPr>
          <p:cNvPr id="178179" name="Picture 3" descr="Afg in region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916832"/>
            <a:ext cx="6920105" cy="424847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751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rnes\Desktop\Retur Afghanis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47510"/>
            <a:ext cx="5448605" cy="40864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1246495"/>
          </a:xfrm>
        </p:spPr>
        <p:txBody>
          <a:bodyPr/>
          <a:lstStyle/>
          <a:p>
            <a:r>
              <a:rPr lang="en-GB" dirty="0" smtClean="0"/>
              <a:t>Return, waves 1991 </a:t>
            </a:r>
            <a:r>
              <a:rPr lang="en-GB" sz="2400" dirty="0" smtClean="0"/>
              <a:t>(2 mill), </a:t>
            </a:r>
            <a:r>
              <a:rPr lang="en-GB" dirty="0" smtClean="0"/>
              <a:t>2002 </a:t>
            </a:r>
            <a:r>
              <a:rPr lang="en-GB" sz="2000" dirty="0" smtClean="0"/>
              <a:t>(5mill) +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assisted/forced return from Europe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46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00493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Land disputes and urbanisation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NATIONAL</a:t>
            </a:r>
            <a:endParaRPr lang="en-GB" dirty="0"/>
          </a:p>
        </p:txBody>
      </p:sp>
      <p:pic>
        <p:nvPicPr>
          <p:cNvPr id="4" name="Picture 2" descr="http://images.huffingtonpost.com/2015-11-05-1446719735-6867599-Kabul_Skyline-thum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385" y="2283120"/>
            <a:ext cx="4040188" cy="17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smtClean="0"/>
              <a:t>IN FAMILY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108000" indent="0">
              <a:buNone/>
            </a:pPr>
            <a:r>
              <a:rPr lang="en-GB" dirty="0" smtClean="0"/>
              <a:t>Mixed: </a:t>
            </a:r>
          </a:p>
          <a:p>
            <a:r>
              <a:rPr lang="en-GB" dirty="0" smtClean="0"/>
              <a:t>good to have you back, </a:t>
            </a:r>
          </a:p>
          <a:p>
            <a:r>
              <a:rPr lang="en-GB" dirty="0"/>
              <a:t>w</a:t>
            </a:r>
            <a:r>
              <a:rPr lang="en-GB" dirty="0" smtClean="0"/>
              <a:t>hy did you waste our money</a:t>
            </a:r>
            <a:endParaRPr lang="en-GB" dirty="0"/>
          </a:p>
        </p:txBody>
      </p:sp>
      <p:pic>
        <p:nvPicPr>
          <p:cNvPr id="5" name="Picture 2" descr="Embedded image permal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67" y="399568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96508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err="1" smtClean="0"/>
              <a:t>Ethnicly</a:t>
            </a:r>
            <a:r>
              <a:rPr lang="en-GB" dirty="0" smtClean="0"/>
              <a:t> divided </a:t>
            </a:r>
            <a:r>
              <a:rPr lang="en-GB" dirty="0" smtClean="0"/>
              <a:t>Kabul</a:t>
            </a:r>
            <a:endParaRPr lang="en-GB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6257289" cy="440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37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nb-NO" dirty="0" err="1" smtClean="0"/>
              <a:t>Why</a:t>
            </a:r>
            <a:r>
              <a:rPr lang="nb-NO" dirty="0" smtClean="0"/>
              <a:t> Norway?</a:t>
            </a:r>
            <a:endParaRPr lang="nb-NO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887250"/>
            <a:ext cx="4038600" cy="263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1800" dirty="0"/>
              <a:t>D</a:t>
            </a:r>
            <a:r>
              <a:rPr lang="en-GB" sz="1800" dirty="0" smtClean="0"/>
              <a:t>ue </a:t>
            </a:r>
            <a:r>
              <a:rPr lang="en-GB" sz="1800" dirty="0" smtClean="0"/>
              <a:t>to lack of </a:t>
            </a:r>
            <a:r>
              <a:rPr lang="en-GB" sz="1800" b="1" dirty="0" smtClean="0"/>
              <a:t>personal </a:t>
            </a:r>
            <a:r>
              <a:rPr lang="en-GB" sz="1800" b="1" dirty="0" smtClean="0"/>
              <a:t>security</a:t>
            </a:r>
            <a:r>
              <a:rPr lang="en-GB" sz="1800" dirty="0" smtClean="0"/>
              <a:t> </a:t>
            </a:r>
            <a:endParaRPr lang="en-GB" sz="1800" dirty="0" smtClean="0"/>
          </a:p>
          <a:p>
            <a:r>
              <a:rPr lang="en-GB" sz="1800" dirty="0" smtClean="0"/>
              <a:t>The majority did not actively select Norway as their destination, </a:t>
            </a:r>
            <a:r>
              <a:rPr lang="en-GB" sz="1800" dirty="0" smtClean="0"/>
              <a:t>they went for</a:t>
            </a:r>
            <a:r>
              <a:rPr lang="en-GB" sz="1800" dirty="0" smtClean="0"/>
              <a:t> </a:t>
            </a:r>
            <a:r>
              <a:rPr lang="en-GB" sz="1800" dirty="0" smtClean="0"/>
              <a:t>“Europe” </a:t>
            </a:r>
            <a:r>
              <a:rPr lang="en-GB" sz="1800" dirty="0" smtClean="0"/>
              <a:t>and</a:t>
            </a:r>
            <a:r>
              <a:rPr lang="en-GB" sz="1800" dirty="0" smtClean="0"/>
              <a:t> </a:t>
            </a:r>
            <a:r>
              <a:rPr lang="en-GB" sz="1800" dirty="0" smtClean="0"/>
              <a:t>then they followed advise from smugglers or «friends on the road»</a:t>
            </a:r>
          </a:p>
          <a:p>
            <a:r>
              <a:rPr lang="en-GB" sz="1800" dirty="0" smtClean="0"/>
              <a:t>Most by land-route through Iran and Turkey, some through Russia, some worked their way</a:t>
            </a:r>
          </a:p>
          <a:p>
            <a:r>
              <a:rPr lang="en-GB" sz="1800" dirty="0" smtClean="0"/>
              <a:t>Many </a:t>
            </a:r>
            <a:r>
              <a:rPr lang="en-GB" sz="1800" dirty="0" smtClean="0"/>
              <a:t>Afghans </a:t>
            </a:r>
            <a:r>
              <a:rPr lang="en-GB" sz="1800" dirty="0" smtClean="0"/>
              <a:t>left from </a:t>
            </a:r>
            <a:r>
              <a:rPr lang="en-GB" sz="1800" dirty="0" smtClean="0"/>
              <a:t>Pakistan and </a:t>
            </a:r>
            <a:r>
              <a:rPr lang="en-GB" sz="1800" dirty="0" smtClean="0"/>
              <a:t>Iran, many under 18</a:t>
            </a:r>
            <a:endParaRPr lang="en-GB" sz="1800" dirty="0" smtClean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5684581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000125"/>
            <a:ext cx="8229600" cy="692497"/>
          </a:xfrm>
        </p:spPr>
        <p:txBody>
          <a:bodyPr/>
          <a:lstStyle/>
          <a:p>
            <a:r>
              <a:rPr lang="en-GB" dirty="0" smtClean="0"/>
              <a:t>Why leave now?</a:t>
            </a:r>
            <a:endParaRPr lang="en-GB" dirty="0"/>
          </a:p>
        </p:txBody>
      </p:sp>
      <p:pic>
        <p:nvPicPr>
          <p:cNvPr id="5" name="Picture 2" descr="http://graphics8.nytimes.com/newsgraphics/2015/09/29/taliban-afghanistan-updates/bf344fceedd6154a0043a455c21e69637b2ec4ab/taliban-map-1015-720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5" y="2132856"/>
            <a:ext cx="4038600" cy="324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988840"/>
            <a:ext cx="4038600" cy="2918652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94277"/>
            <a:ext cx="3812133" cy="214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59551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6110</TotalTime>
  <Words>494</Words>
  <Application>Microsoft Office PowerPoint</Application>
  <PresentationFormat>On-screen Show (4:3)</PresentationFormat>
  <Paragraphs>58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DejaVu Sans</vt:lpstr>
      <vt:lpstr>Lucida Sans Unicode</vt:lpstr>
      <vt:lpstr>Mangal</vt:lpstr>
      <vt:lpstr>StarSymbol</vt:lpstr>
      <vt:lpstr>Tahoma</vt:lpstr>
      <vt:lpstr>Times New Roman</vt:lpstr>
      <vt:lpstr>Default</vt:lpstr>
      <vt:lpstr>Default 1</vt:lpstr>
      <vt:lpstr>Afghan migration patterns: flight, return and  remigration  Cyprus, 18.06.16</vt:lpstr>
      <vt:lpstr>PowerPoint Presentation</vt:lpstr>
      <vt:lpstr>Wars -1979 – 2015</vt:lpstr>
      <vt:lpstr>Regional migrasjon and flight</vt:lpstr>
      <vt:lpstr>Return, waves 1991 (2 mill), 2002 (5mill) + assisted/forced return from Europe</vt:lpstr>
      <vt:lpstr> Land disputes and urbanisation  </vt:lpstr>
      <vt:lpstr>Ethnicly divided Kabul</vt:lpstr>
      <vt:lpstr>Why Norway?</vt:lpstr>
      <vt:lpstr>Why leave now?</vt:lpstr>
      <vt:lpstr>Assited return</vt:lpstr>
      <vt:lpstr>Mental point of return </vt:lpstr>
      <vt:lpstr>Business option</vt:lpstr>
      <vt:lpstr>«should I stay or should I go»</vt:lpstr>
      <vt:lpstr>Program advantages, in contrast to answers inNorway</vt:lpstr>
      <vt:lpstr>Four contributing factors to determine success or failure of reintegration:  </vt:lpstr>
      <vt:lpstr> </vt:lpstr>
      <vt:lpstr>Questions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Afghanistan og Irakisk Kurdistan UNGDOM OG ÆRE</dc:title>
  <dc:creator>Robert Sjursen</dc:creator>
  <cp:lastModifiedBy>Arne Strand</cp:lastModifiedBy>
  <cp:revision>318</cp:revision>
  <cp:lastPrinted>2016-05-03T09:34:22Z</cp:lastPrinted>
  <dcterms:modified xsi:type="dcterms:W3CDTF">2016-06-18T06:31:18Z</dcterms:modified>
</cp:coreProperties>
</file>