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17" r:id="rId4"/>
    <p:sldId id="316" r:id="rId5"/>
    <p:sldId id="264" r:id="rId6"/>
    <p:sldId id="262" r:id="rId7"/>
    <p:sldId id="330" r:id="rId8"/>
    <p:sldId id="310" r:id="rId9"/>
    <p:sldId id="327" r:id="rId10"/>
    <p:sldId id="328" r:id="rId11"/>
    <p:sldId id="309" r:id="rId12"/>
    <p:sldId id="275" r:id="rId13"/>
    <p:sldId id="308" r:id="rId14"/>
    <p:sldId id="322" r:id="rId15"/>
    <p:sldId id="305" r:id="rId16"/>
    <p:sldId id="307" r:id="rId17"/>
    <p:sldId id="332" r:id="rId18"/>
    <p:sldId id="323" r:id="rId19"/>
    <p:sldId id="326" r:id="rId20"/>
    <p:sldId id="324" r:id="rId21"/>
    <p:sldId id="329" r:id="rId22"/>
    <p:sldId id="321" r:id="rId23"/>
    <p:sldId id="320" r:id="rId24"/>
    <p:sldId id="312" r:id="rId25"/>
    <p:sldId id="311" r:id="rId26"/>
    <p:sldId id="319" r:id="rId27"/>
    <p:sldId id="303" r:id="rId28"/>
    <p:sldId id="331" r:id="rId29"/>
    <p:sldId id="325" r:id="rId3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AB08-59E9-4846-91AC-2B19CAFF864F}" type="datetimeFigureOut">
              <a:rPr lang="nb-NO" smtClean="0"/>
              <a:pPr/>
              <a:t>01.11.2014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6580-0D77-417F-8D24-33651F911BC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91440" tIns="91440" rIns="91440" bIns="45720" anchor="t"/>
          <a:lstStyle/>
          <a:p>
            <a:pPr algn="l">
              <a:defRPr/>
            </a:pPr>
            <a:fld id="{D9B7D3F4-22ED-4FCE-9418-262B29857B20}" type="slidenum">
              <a:rPr/>
              <a:pPr algn="l">
                <a:defRPr/>
              </a:pPr>
              <a:t>4</a:t>
            </a:fld>
            <a:endParaRPr>
              <a:solidFill>
                <a:srgbClr val="000000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0115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r>
              <a:rPr sz="1400" dirty="0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 </a:t>
            </a:r>
            <a:r>
              <a:rPr lang="nb-NO" sz="1400" dirty="0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Coup</a:t>
            </a:r>
            <a:r>
              <a:rPr lang="nb-NO" sz="1400" baseline="0" dirty="0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 de </a:t>
            </a:r>
            <a:r>
              <a:rPr lang="nb-NO" sz="1400" baseline="0" dirty="0" err="1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etait</a:t>
            </a:r>
            <a:r>
              <a:rPr lang="nb-NO" sz="1400" baseline="0" dirty="0" smtClean="0">
                <a:solidFill>
                  <a:srgbClr val="000000"/>
                </a:solidFill>
                <a:latin typeface="Arial" pitchFamily="34" charset="0"/>
                <a:cs typeface="Mangal" pitchFamily="18" charset="0"/>
              </a:rPr>
              <a:t> – 1973 and 1978</a:t>
            </a:r>
            <a:endParaRPr sz="1400" dirty="0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1A1F5-89D8-471D-B338-B91BD990343B}" type="slidenum">
              <a:rPr lang="nb-NO"/>
              <a:pPr/>
              <a:t>5</a:t>
            </a:fld>
            <a:endParaRPr lang="nb-NO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33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53D1-414E-489F-A1C4-207F4FE905BC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72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34748-D502-41EF-A45C-352EBB6083F2}" type="slidenum">
              <a:rPr lang="nb-NO"/>
              <a:pPr/>
              <a:t>8</a:t>
            </a:fld>
            <a:endParaRPr lang="nb-NO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87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A1B27-ED7C-40FC-9FC5-734DC9BFFE3F}" type="slidenum">
              <a:rPr lang="nb-NO"/>
              <a:pPr/>
              <a:t>13</a:t>
            </a:fld>
            <a:endParaRPr lang="nb-NO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5 </a:t>
            </a:r>
            <a:r>
              <a:rPr lang="nb-NO" dirty="0" err="1" smtClean="0"/>
              <a:t>years</a:t>
            </a:r>
            <a:r>
              <a:rPr lang="nb-NO" dirty="0" smtClean="0"/>
              <a:t>… for </a:t>
            </a:r>
            <a:r>
              <a:rPr lang="nb-NO" dirty="0" err="1" smtClean="0"/>
              <a:t>democratisation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982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C81AE-B430-4C85-B4A0-199CD873EEBF}" type="slidenum">
              <a:rPr lang="nb-NO"/>
              <a:pPr/>
              <a:t>14</a:t>
            </a:fld>
            <a:endParaRPr lang="nb-NO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2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D87E-1158-4BAB-A6B5-F3693C17BDDC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57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err="1" smtClean="0"/>
              <a:t>Benfitting</a:t>
            </a:r>
            <a:r>
              <a:rPr lang="nn-NO" baseline="0" dirty="0" smtClean="0"/>
              <a:t> all – </a:t>
            </a:r>
            <a:r>
              <a:rPr lang="nn-NO" baseline="0" dirty="0" err="1" smtClean="0"/>
              <a:t>including</a:t>
            </a:r>
            <a:r>
              <a:rPr lang="nn-NO" baseline="0" dirty="0" smtClean="0"/>
              <a:t> </a:t>
            </a:r>
            <a:r>
              <a:rPr lang="nn-NO" baseline="0" dirty="0" err="1" smtClean="0"/>
              <a:t>the</a:t>
            </a:r>
            <a:r>
              <a:rPr lang="nn-NO" baseline="0" dirty="0" smtClean="0"/>
              <a:t> </a:t>
            </a:r>
            <a:r>
              <a:rPr lang="nn-NO" baseline="0" dirty="0" err="1" smtClean="0"/>
              <a:t>GoA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9DD9-CCFF-4AC5-8456-4512579C35D9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71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06580-0D77-417F-8D24-33651F911BC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75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front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C007C-3B44-4ACD-9739-E86F6A368F2C}" type="datetimeFigureOut">
              <a:rPr lang="nb-NO"/>
              <a:pPr/>
              <a:t>01.11.2014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13597-0106-4806-9C8D-02AE3DAB89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DA62-2101-470C-8F55-DA9C37FABCBB}" type="datetimeFigureOut">
              <a:rPr lang="nb-NO"/>
              <a:pPr/>
              <a:t>01.11.2014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CE9-EDBC-436C-8DD7-007E8CF3494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5C73-B6F7-43AC-B0E3-1260E8B8FF7B}" type="datetimeFigureOut">
              <a:rPr lang="nb-NO"/>
              <a:pPr/>
              <a:t>01.11.2014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4731-2A1C-40C8-A8EB-9F74029BB8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564C4-7D0F-4B8B-B9DF-CCBFC25C4636}" type="datetimeFigureOut">
              <a:rPr lang="nb-NO"/>
              <a:pPr/>
              <a:t>01.11.2014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1FD1-C6A9-411B-B2B6-26F470A56D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6985DF-9D40-48FA-9A4C-72800D619285}" type="datetimeFigureOut">
              <a:rPr lang="nb-NO"/>
              <a:pPr/>
              <a:t>01.11.2014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14661F-508D-416E-A557-6BE70E6E829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Beyond </a:t>
            </a:r>
            <a:r>
              <a:rPr lang="nb-NO" dirty="0" err="1" smtClean="0"/>
              <a:t>Conflictual</a:t>
            </a:r>
            <a:r>
              <a:rPr lang="nb-NO" dirty="0" smtClean="0"/>
              <a:t> </a:t>
            </a:r>
            <a:r>
              <a:rPr lang="nb-NO" dirty="0" err="1" smtClean="0"/>
              <a:t>Peacebuilding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Case: Afghanistan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898989"/>
                </a:solidFill>
              </a:rPr>
              <a:t> Arne Strand</a:t>
            </a:r>
          </a:p>
          <a:p>
            <a:r>
              <a:rPr lang="nb-NO" dirty="0" smtClean="0">
                <a:solidFill>
                  <a:srgbClr val="898989"/>
                </a:solidFill>
              </a:rPr>
              <a:t> 1.11.2014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got away with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44" y="2143116"/>
            <a:ext cx="8229600" cy="42619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…because they were “needed” in the War on Terror</a:t>
            </a:r>
          </a:p>
          <a:p>
            <a:pPr marL="0" indent="0">
              <a:buNone/>
            </a:pPr>
            <a:r>
              <a:rPr lang="en-GB" dirty="0" smtClean="0"/>
              <a:t>…threatened to disrupt security and development if not benefitting (enough)</a:t>
            </a:r>
          </a:p>
          <a:p>
            <a:pPr marL="0" indent="0">
              <a:buNone/>
            </a:pPr>
            <a:r>
              <a:rPr lang="en-GB" dirty="0" smtClean="0"/>
              <a:t>… and fitted into an international </a:t>
            </a:r>
            <a:r>
              <a:rPr lang="en-GB" b="1" dirty="0" smtClean="0"/>
              <a:t>military strategy </a:t>
            </a:r>
            <a:r>
              <a:rPr lang="en-GB" dirty="0" smtClean="0"/>
              <a:t>for defeating Al Qaida and Taliban, needing: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strong (and loyal) president without “organised 	democratic opposition”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using development assistance to “buy loyalty”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policy: “don’t rock the boat” (HR, war crimes..)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11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 </a:t>
            </a:r>
            <a:r>
              <a:rPr lang="nb-NO" dirty="0" err="1" smtClean="0"/>
              <a:t>power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president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 Prime Minister 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 </a:t>
            </a:r>
            <a:r>
              <a:rPr lang="nb-NO" dirty="0" err="1" smtClean="0"/>
              <a:t>allowed</a:t>
            </a:r>
            <a:r>
              <a:rPr lang="nb-NO" dirty="0" smtClean="0"/>
              <a:t> to stand for </a:t>
            </a:r>
            <a:r>
              <a:rPr lang="nb-NO" dirty="0" err="1" smtClean="0"/>
              <a:t>election</a:t>
            </a:r>
            <a:endParaRPr lang="nb-NO" dirty="0" smtClean="0"/>
          </a:p>
          <a:p>
            <a:r>
              <a:rPr lang="nb-NO" dirty="0" smtClean="0"/>
              <a:t>Single Non </a:t>
            </a:r>
            <a:r>
              <a:rPr lang="nb-NO" dirty="0" err="1" smtClean="0"/>
              <a:t>Transferable</a:t>
            </a:r>
            <a:r>
              <a:rPr lang="nb-NO" dirty="0" smtClean="0"/>
              <a:t> </a:t>
            </a:r>
            <a:r>
              <a:rPr lang="nb-NO" dirty="0" err="1" smtClean="0"/>
              <a:t>Voting</a:t>
            </a:r>
            <a:r>
              <a:rPr lang="nb-NO" dirty="0" smtClean="0"/>
              <a:t> system, fragmenting </a:t>
            </a:r>
            <a:r>
              <a:rPr lang="nb-NO" dirty="0" err="1" smtClean="0"/>
              <a:t>the</a:t>
            </a:r>
            <a:r>
              <a:rPr lang="nb-NO" dirty="0" smtClean="0"/>
              <a:t> Parliament/</a:t>
            </a:r>
            <a:r>
              <a:rPr lang="nb-NO" dirty="0" err="1" smtClean="0"/>
              <a:t>Provincial</a:t>
            </a:r>
            <a:r>
              <a:rPr lang="nb-NO" dirty="0" smtClean="0"/>
              <a:t> Councils</a:t>
            </a:r>
          </a:p>
          <a:p>
            <a:r>
              <a:rPr lang="nb-NO" dirty="0" smtClean="0"/>
              <a:t>(Still) </a:t>
            </a:r>
            <a:r>
              <a:rPr lang="nb-NO" dirty="0" err="1" smtClean="0"/>
              <a:t>no</a:t>
            </a:r>
            <a:r>
              <a:rPr lang="nb-NO" dirty="0" smtClean="0"/>
              <a:t> voter </a:t>
            </a:r>
            <a:r>
              <a:rPr lang="nb-NO" dirty="0" err="1" smtClean="0"/>
              <a:t>registration</a:t>
            </a:r>
            <a:r>
              <a:rPr lang="nb-NO" dirty="0" smtClean="0"/>
              <a:t> or </a:t>
            </a:r>
            <a:r>
              <a:rPr lang="nb-NO" dirty="0" err="1" smtClean="0"/>
              <a:t>national</a:t>
            </a:r>
            <a:r>
              <a:rPr lang="nb-NO" dirty="0" smtClean="0"/>
              <a:t> ID </a:t>
            </a:r>
            <a:r>
              <a:rPr lang="nb-NO" dirty="0" err="1" smtClean="0"/>
              <a:t>cards</a:t>
            </a:r>
            <a:endParaRPr lang="nb-NO" dirty="0" smtClean="0"/>
          </a:p>
          <a:p>
            <a:r>
              <a:rPr lang="nb-NO" dirty="0" smtClean="0"/>
              <a:t>Massive rigging </a:t>
            </a:r>
            <a:r>
              <a:rPr lang="nb-NO" dirty="0" err="1" smtClean="0"/>
              <a:t>of</a:t>
            </a:r>
            <a:r>
              <a:rPr lang="nb-NO" dirty="0" smtClean="0"/>
              <a:t> all </a:t>
            </a:r>
            <a:r>
              <a:rPr lang="nb-NO" dirty="0" err="1" smtClean="0"/>
              <a:t>elections</a:t>
            </a:r>
            <a:r>
              <a:rPr lang="nb-NO" dirty="0" smtClean="0"/>
              <a:t>, </a:t>
            </a:r>
            <a:r>
              <a:rPr lang="nb-NO" dirty="0" err="1" smtClean="0"/>
              <a:t>generation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conflicts</a:t>
            </a:r>
            <a:r>
              <a:rPr lang="nb-NO" dirty="0" smtClean="0"/>
              <a:t> and </a:t>
            </a:r>
            <a:r>
              <a:rPr lang="nb-NO" dirty="0" err="1" smtClean="0"/>
              <a:t>violence</a:t>
            </a:r>
            <a:r>
              <a:rPr lang="nb-NO" dirty="0" smtClean="0"/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63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balancing</a:t>
            </a:r>
            <a:r>
              <a:rPr lang="nb-NO" dirty="0" smtClean="0"/>
              <a:t> </a:t>
            </a:r>
            <a:r>
              <a:rPr lang="nb-NO" dirty="0" err="1" smtClean="0"/>
              <a:t>act</a:t>
            </a:r>
            <a:endParaRPr lang="nb-NO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04656" cy="43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5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afghan_plan_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823960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42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Security &amp; </a:t>
            </a:r>
            <a:r>
              <a:rPr lang="nb-NO" dirty="0" err="1" smtClean="0"/>
              <a:t>war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Al Qaida and Taliban</a:t>
            </a:r>
            <a:endParaRPr lang="nb-NO" sz="3600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Afghan </a:t>
            </a:r>
            <a:r>
              <a:rPr lang="nb-NO" b="1" dirty="0" err="1" smtClean="0"/>
              <a:t>Army</a:t>
            </a:r>
            <a:r>
              <a:rPr lang="nb-NO" dirty="0" smtClean="0"/>
              <a:t>: 300 000</a:t>
            </a:r>
          </a:p>
          <a:p>
            <a:pPr marL="0" indent="0">
              <a:buNone/>
            </a:pPr>
            <a:r>
              <a:rPr lang="nb-NO" sz="2400" dirty="0" smtClean="0"/>
              <a:t>     Cost:5 x </a:t>
            </a:r>
            <a:r>
              <a:rPr lang="nb-NO" sz="2400" dirty="0" err="1" smtClean="0"/>
              <a:t>national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budget</a:t>
            </a:r>
            <a:endParaRPr lang="nb-NO" sz="2400" dirty="0" smtClean="0"/>
          </a:p>
          <a:p>
            <a:r>
              <a:rPr lang="nb-NO" b="1" dirty="0" smtClean="0"/>
              <a:t>Afghan Police</a:t>
            </a:r>
            <a:endParaRPr lang="nb-NO" b="1" dirty="0"/>
          </a:p>
          <a:p>
            <a:pPr marL="0" indent="0">
              <a:buNone/>
            </a:pPr>
            <a:r>
              <a:rPr lang="nb-NO" sz="2400" dirty="0" smtClean="0"/>
              <a:t>      </a:t>
            </a:r>
            <a:r>
              <a:rPr lang="nb-NO" sz="2400" dirty="0" err="1" smtClean="0"/>
              <a:t>Incl</a:t>
            </a:r>
            <a:r>
              <a:rPr lang="nb-NO" sz="2400" dirty="0" smtClean="0"/>
              <a:t>. </a:t>
            </a:r>
            <a:r>
              <a:rPr lang="nb-NO" sz="2400" dirty="0" err="1" smtClean="0"/>
              <a:t>Muhj</a:t>
            </a:r>
            <a:r>
              <a:rPr lang="nb-NO" sz="2400" dirty="0" smtClean="0"/>
              <a:t> </a:t>
            </a:r>
            <a:r>
              <a:rPr lang="nb-NO" sz="2400" dirty="0" err="1" smtClean="0"/>
              <a:t>groups</a:t>
            </a:r>
            <a:endParaRPr lang="nb-NO" sz="2400" dirty="0" smtClean="0"/>
          </a:p>
          <a:p>
            <a:r>
              <a:rPr lang="nb-NO" b="1" dirty="0" smtClean="0"/>
              <a:t>Afghan </a:t>
            </a:r>
            <a:r>
              <a:rPr lang="nb-NO" b="1" dirty="0" err="1" smtClean="0"/>
              <a:t>Local</a:t>
            </a:r>
            <a:r>
              <a:rPr lang="nb-NO" b="1" dirty="0" smtClean="0"/>
              <a:t> Police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</a:t>
            </a:r>
            <a:r>
              <a:rPr lang="nb-NO" sz="2400" dirty="0" err="1" smtClean="0"/>
              <a:t>Rearming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disarmed</a:t>
            </a:r>
            <a:endParaRPr lang="nb-NO" sz="2400" dirty="0" smtClean="0"/>
          </a:p>
          <a:p>
            <a:pPr marL="0" indent="0">
              <a:buNone/>
            </a:pPr>
            <a:endParaRPr lang="nb-NO" sz="2400" b="1" dirty="0" smtClean="0"/>
          </a:p>
          <a:p>
            <a:pPr marL="0" indent="0">
              <a:buNone/>
            </a:pPr>
            <a:r>
              <a:rPr lang="nb-NO" sz="2400" b="1" dirty="0" smtClean="0"/>
              <a:t>Bilateral Security Agreement</a:t>
            </a:r>
            <a:endParaRPr lang="nb-NO" b="1" dirty="0" smtClean="0"/>
          </a:p>
        </p:txBody>
      </p:sp>
      <p:pic>
        <p:nvPicPr>
          <p:cNvPr id="215044" name="Picture 4" descr="IMG_2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742837" cy="3556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15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«</a:t>
            </a:r>
            <a:r>
              <a:rPr lang="nb-NO" dirty="0" err="1" smtClean="0"/>
              <a:t>fragmented</a:t>
            </a:r>
            <a:r>
              <a:rPr lang="nb-NO" dirty="0" smtClean="0"/>
              <a:t> </a:t>
            </a:r>
            <a:r>
              <a:rPr lang="nb-NO" dirty="0" err="1" smtClean="0"/>
              <a:t>war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terror»</a:t>
            </a:r>
            <a:endParaRPr lang="nb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03920"/>
            <a:ext cx="6384611" cy="47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65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00715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Development </a:t>
            </a:r>
            <a:r>
              <a:rPr lang="nb-NO" dirty="0" err="1" smtClean="0"/>
              <a:t>Assistance</a:t>
            </a:r>
            <a:r>
              <a:rPr lang="nb-NO" dirty="0" smtClean="0"/>
              <a:t> – </a:t>
            </a:r>
            <a:r>
              <a:rPr lang="nb-NO" dirty="0" err="1" smtClean="0"/>
              <a:t>primarily</a:t>
            </a:r>
            <a:r>
              <a:rPr lang="nb-NO" dirty="0" smtClean="0"/>
              <a:t> for </a:t>
            </a:r>
            <a:r>
              <a:rPr lang="nb-NO" dirty="0" err="1" smtClean="0"/>
              <a:t>security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6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</a:t>
            </a:r>
            <a:r>
              <a:rPr lang="en-GB" smtClean="0"/>
              <a:t>Formal to </a:t>
            </a:r>
            <a:r>
              <a:rPr lang="en-GB" smtClean="0"/>
              <a:t>Informal justice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“80 % </a:t>
            </a:r>
            <a:r>
              <a:rPr lang="en-GB" dirty="0" smtClean="0"/>
              <a:t>of Afghans don’t trust the Judicial </a:t>
            </a:r>
            <a:r>
              <a:rPr lang="en-GB" dirty="0" err="1" smtClean="0"/>
              <a:t>System”,UN</a:t>
            </a:r>
            <a:r>
              <a:rPr lang="en-GB" dirty="0" smtClean="0"/>
              <a:t> report </a:t>
            </a:r>
            <a:endParaRPr lang="en-GB" dirty="0" smtClean="0"/>
          </a:p>
          <a:p>
            <a:r>
              <a:rPr lang="en-GB" dirty="0" smtClean="0"/>
              <a:t>To counter possible Taliban influence: support for INFORMAL/TRADITIONAL JUSTICE</a:t>
            </a:r>
            <a:endParaRPr lang="en-GB" dirty="0" smtClean="0"/>
          </a:p>
          <a:p>
            <a:r>
              <a:rPr lang="en-GB" dirty="0" smtClean="0"/>
              <a:t>Ops, </a:t>
            </a:r>
            <a:r>
              <a:rPr lang="en-GB" dirty="0" smtClean="0"/>
              <a:t>that strengthened commanders</a:t>
            </a:r>
          </a:p>
          <a:p>
            <a:pPr marL="0" indent="0">
              <a:buNone/>
            </a:pPr>
            <a:r>
              <a:rPr lang="en-GB" dirty="0" smtClean="0"/>
              <a:t>     and reduced rights of women:</a:t>
            </a:r>
            <a:endParaRPr lang="en-GB" dirty="0" smtClean="0"/>
          </a:p>
          <a:p>
            <a:pPr lvl="1"/>
            <a:r>
              <a:rPr lang="en-GB" dirty="0" smtClean="0"/>
              <a:t>“linkages between the formal and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informal”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6401033" y="3993238"/>
            <a:ext cx="2695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0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50 %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budet, for </a:t>
            </a:r>
            <a:r>
              <a:rPr lang="nb-NO" dirty="0" err="1" smtClean="0"/>
              <a:t>whom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272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60575"/>
            <a:ext cx="5948363" cy="3829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9651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Women – limited political gain, but foundation laid for development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333834" cy="47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Conflictual</a:t>
            </a:r>
            <a:r>
              <a:rPr lang="nb-NO" dirty="0" smtClean="0"/>
              <a:t> </a:t>
            </a:r>
            <a:r>
              <a:rPr lang="nb-NO" dirty="0" err="1" smtClean="0"/>
              <a:t>peacebuilding</a:t>
            </a:r>
            <a:r>
              <a:rPr lang="nb-NO" dirty="0" smtClean="0"/>
              <a:t> </a:t>
            </a:r>
            <a:r>
              <a:rPr lang="nb-NO" dirty="0" err="1" smtClean="0"/>
              <a:t>defined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peacebuilding process where </a:t>
            </a:r>
            <a:r>
              <a:rPr lang="en-GB" b="1" dirty="0" smtClean="0"/>
              <a:t>in a phase </a:t>
            </a:r>
            <a:r>
              <a:rPr lang="en-GB" dirty="0" smtClean="0"/>
              <a:t>of a civil war the parties to the conflict </a:t>
            </a:r>
            <a:r>
              <a:rPr lang="en-GB" b="1" dirty="0" smtClean="0"/>
              <a:t>position</a:t>
            </a:r>
            <a:r>
              <a:rPr lang="en-GB" dirty="0" smtClean="0"/>
              <a:t> themselves to shape the critical aspects of the post-war order, that is:</a:t>
            </a:r>
          </a:p>
          <a:p>
            <a:r>
              <a:rPr lang="en-GB" dirty="0" smtClean="0"/>
              <a:t>The structure of the state</a:t>
            </a:r>
          </a:p>
          <a:p>
            <a:r>
              <a:rPr lang="en-GB" dirty="0" smtClean="0"/>
              <a:t>The nature of society </a:t>
            </a:r>
          </a:p>
          <a:p>
            <a:r>
              <a:rPr lang="en-GB" dirty="0" smtClean="0"/>
              <a:t>The role of the military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Astri Suhrke, Kristian Berg Harpviken and Arne Strand (2004)</a:t>
            </a:r>
          </a:p>
          <a:p>
            <a:pPr marL="0" indent="0">
              <a:buNone/>
            </a:pPr>
            <a:r>
              <a:rPr lang="nb-NO" b="1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7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High Peace Council </a:t>
            </a:r>
            <a:r>
              <a:rPr lang="nb-NO" dirty="0" smtClean="0"/>
              <a:t>– </a:t>
            </a:r>
            <a:r>
              <a:rPr lang="nb-NO" dirty="0" err="1" smtClean="0"/>
              <a:t>peace</a:t>
            </a:r>
            <a:r>
              <a:rPr lang="nb-NO" dirty="0" smtClean="0"/>
              <a:t> </a:t>
            </a:r>
            <a:r>
              <a:rPr lang="nb-NO" dirty="0" err="1" smtClean="0"/>
              <a:t>negotiation</a:t>
            </a:r>
            <a:r>
              <a:rPr lang="nb-NO" dirty="0" smtClean="0"/>
              <a:t> &amp; </a:t>
            </a:r>
            <a:r>
              <a:rPr lang="nb-NO" dirty="0" err="1" smtClean="0"/>
              <a:t>reintegration</a:t>
            </a:r>
            <a:r>
              <a:rPr lang="nb-NO" dirty="0" smtClean="0"/>
              <a:t> &amp; «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peace</a:t>
            </a:r>
            <a:r>
              <a:rPr lang="nb-NO" dirty="0" smtClean="0"/>
              <a:t> business»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4480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08343"/>
            <a:ext cx="6367381" cy="4952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29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2014: </a:t>
            </a:r>
            <a:r>
              <a:rPr lang="nb-NO" sz="3100" b="1" dirty="0" err="1" smtClean="0"/>
              <a:t>Presidential</a:t>
            </a:r>
            <a:r>
              <a:rPr lang="nb-NO" sz="3100" b="1" dirty="0" smtClean="0"/>
              <a:t>/</a:t>
            </a:r>
            <a:r>
              <a:rPr lang="nb-NO" sz="3100" b="1" dirty="0" err="1" smtClean="0"/>
              <a:t>province</a:t>
            </a:r>
            <a:r>
              <a:rPr lang="nb-NO" sz="3100" b="1" dirty="0" smtClean="0"/>
              <a:t> </a:t>
            </a:r>
            <a:r>
              <a:rPr lang="nb-NO" sz="3100" b="1" dirty="0" err="1" smtClean="0"/>
              <a:t>elections</a:t>
            </a:r>
            <a:r>
              <a:rPr lang="nb-NO" sz="3100" b="1" dirty="0" smtClean="0"/>
              <a:t>, </a:t>
            </a:r>
            <a:r>
              <a:rPr lang="nb-NO" sz="3100" b="1" dirty="0" err="1" smtClean="0"/>
              <a:t>troop</a:t>
            </a:r>
            <a:r>
              <a:rPr lang="nb-NO" sz="3100" b="1" dirty="0" smtClean="0"/>
              <a:t> </a:t>
            </a:r>
            <a:r>
              <a:rPr lang="nb-NO" sz="3100" b="1" dirty="0" err="1" smtClean="0"/>
              <a:t>withdrawal</a:t>
            </a:r>
            <a:r>
              <a:rPr lang="nb-NO" sz="3100" b="1" dirty="0" smtClean="0"/>
              <a:t> and donors </a:t>
            </a:r>
            <a:r>
              <a:rPr lang="nb-NO" sz="3100" b="1" dirty="0" err="1" smtClean="0"/>
              <a:t>further</a:t>
            </a:r>
            <a:r>
              <a:rPr lang="nb-NO" sz="3100" b="1" dirty="0" smtClean="0"/>
              <a:t> </a:t>
            </a:r>
            <a:r>
              <a:rPr lang="nb-NO" sz="3100" b="1" dirty="0" err="1" smtClean="0"/>
              <a:t>committment</a:t>
            </a:r>
            <a:endParaRPr lang="nb-NO" sz="31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3728566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287" y="2060848"/>
            <a:ext cx="2095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0" y="2480290"/>
            <a:ext cx="209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095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26" y="4403402"/>
            <a:ext cx="1428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8690"/>
            <a:ext cx="2381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Threat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violence</a:t>
            </a:r>
            <a:r>
              <a:rPr lang="nb-NO" dirty="0" smtClean="0"/>
              <a:t> </a:t>
            </a:r>
            <a:r>
              <a:rPr lang="nb-NO" dirty="0" smtClean="0"/>
              <a:t>as </a:t>
            </a:r>
            <a:r>
              <a:rPr lang="nb-NO" dirty="0" err="1" smtClean="0"/>
              <a:t>bargening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endParaRPr lang="nb-NO" dirty="0"/>
          </a:p>
        </p:txBody>
      </p:sp>
      <p:pic>
        <p:nvPicPr>
          <p:cNvPr id="2050" name="Picture 2" descr="Embedded image permal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10606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</a:t>
            </a:r>
            <a:r>
              <a:rPr lang="en-GB" dirty="0" smtClean="0"/>
              <a:t>Unity </a:t>
            </a:r>
            <a:r>
              <a:rPr lang="en-GB" dirty="0" smtClean="0"/>
              <a:t>Government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23" y="1772816"/>
            <a:ext cx="6568637" cy="4747082"/>
          </a:xfrm>
        </p:spPr>
      </p:pic>
    </p:spTree>
    <p:extLst>
      <p:ext uri="{BB962C8B-B14F-4D97-AF65-F5344CB8AC3E}">
        <p14:creationId xmlns:p14="http://schemas.microsoft.com/office/powerpoint/2010/main" val="244742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model &amp; how it worked – or not – for whom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143116"/>
            <a:ext cx="7760128" cy="40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new President: New opportunities?</a:t>
            </a:r>
            <a:br>
              <a:rPr lang="en-GB" sz="3200" dirty="0" smtClean="0"/>
            </a:br>
            <a:r>
              <a:rPr lang="en-GB" sz="3200" dirty="0" smtClean="0"/>
              <a:t>Reconciliation or new conflict over power?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28" y="2143116"/>
            <a:ext cx="6624736" cy="45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4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voices – better educated and “</a:t>
            </a:r>
            <a:r>
              <a:rPr lang="en-GB" dirty="0" err="1" smtClean="0"/>
              <a:t>twitterering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arnes\Desktop\Kabul grafit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43794"/>
            <a:ext cx="7213603" cy="43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8315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challenging &amp; still conflictual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Security deteriorating: Taliban, </a:t>
            </a:r>
            <a:r>
              <a:rPr lang="en-GB" dirty="0"/>
              <a:t>l</a:t>
            </a:r>
            <a:r>
              <a:rPr lang="en-GB" dirty="0" smtClean="0"/>
              <a:t>ocal police, drug mafia, local </a:t>
            </a:r>
            <a:r>
              <a:rPr lang="en-GB" dirty="0" err="1" smtClean="0"/>
              <a:t>powerholders</a:t>
            </a:r>
            <a:r>
              <a:rPr lang="en-GB" dirty="0" smtClean="0"/>
              <a:t> =  civilian victims</a:t>
            </a:r>
          </a:p>
          <a:p>
            <a:r>
              <a:rPr lang="en-GB" dirty="0" smtClean="0"/>
              <a:t>International </a:t>
            </a:r>
            <a:r>
              <a:rPr lang="en-GB" dirty="0"/>
              <a:t>f</a:t>
            </a:r>
            <a:r>
              <a:rPr lang="en-GB" dirty="0" smtClean="0"/>
              <a:t>unding reduced (</a:t>
            </a:r>
            <a:r>
              <a:rPr lang="en-GB" dirty="0" err="1" smtClean="0"/>
              <a:t>incl</a:t>
            </a:r>
            <a:r>
              <a:rPr lang="en-GB" dirty="0" smtClean="0"/>
              <a:t> military), economy deteriorating</a:t>
            </a:r>
          </a:p>
          <a:p>
            <a:r>
              <a:rPr lang="en-GB" dirty="0" smtClean="0"/>
              <a:t>High degree of corruption (TI)</a:t>
            </a:r>
          </a:p>
          <a:p>
            <a:r>
              <a:rPr lang="en-GB" dirty="0" smtClean="0"/>
              <a:t>Pakistan still housing Taliban</a:t>
            </a:r>
          </a:p>
          <a:p>
            <a:r>
              <a:rPr lang="en-GB" dirty="0" smtClean="0"/>
              <a:t>(military) </a:t>
            </a:r>
            <a:r>
              <a:rPr lang="en-GB" dirty="0" err="1" smtClean="0"/>
              <a:t>powerholders</a:t>
            </a:r>
            <a:r>
              <a:rPr lang="en-GB" dirty="0" smtClean="0"/>
              <a:t> </a:t>
            </a:r>
            <a:r>
              <a:rPr lang="en-GB" dirty="0" err="1" smtClean="0"/>
              <a:t>relucatant</a:t>
            </a:r>
            <a:r>
              <a:rPr lang="en-GB" dirty="0" smtClean="0"/>
              <a:t> to give in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222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920880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4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imposed or embraced peacebuilding model?</a:t>
            </a:r>
          </a:p>
          <a:p>
            <a:r>
              <a:rPr lang="en-GB" dirty="0" smtClean="0"/>
              <a:t>Democratisation and the role of the President</a:t>
            </a:r>
          </a:p>
          <a:p>
            <a:r>
              <a:rPr lang="en-GB" dirty="0" smtClean="0"/>
              <a:t>Security and the rule of law (</a:t>
            </a:r>
            <a:r>
              <a:rPr lang="en-GB" dirty="0" err="1" smtClean="0"/>
              <a:t>incl</a:t>
            </a:r>
            <a:r>
              <a:rPr lang="en-GB" dirty="0" smtClean="0"/>
              <a:t> informal justice)</a:t>
            </a:r>
          </a:p>
          <a:p>
            <a:r>
              <a:rPr lang="en-GB" dirty="0" smtClean="0"/>
              <a:t>Development assistance</a:t>
            </a:r>
          </a:p>
          <a:p>
            <a:r>
              <a:rPr lang="en-GB" dirty="0" smtClean="0"/>
              <a:t>Women and influence</a:t>
            </a:r>
          </a:p>
          <a:p>
            <a:r>
              <a:rPr lang="en-GB" dirty="0" smtClean="0"/>
              <a:t>Peace-negotiations</a:t>
            </a:r>
          </a:p>
          <a:p>
            <a:r>
              <a:rPr lang="en-GB" dirty="0" smtClean="0"/>
              <a:t>Elections </a:t>
            </a:r>
          </a:p>
          <a:p>
            <a:r>
              <a:rPr lang="en-GB" dirty="0" smtClean="0"/>
              <a:t>Where are the Afghans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83568" y="620688"/>
            <a:ext cx="7920880" cy="1512168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lang="nb-NO" sz="28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1979 – 2011</a:t>
            </a:r>
            <a:br>
              <a:rPr lang="nb-NO" sz="28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</a:br>
            <a:r>
              <a:rPr lang="en-GB" sz="28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Ideology, religion, power</a:t>
            </a:r>
            <a:br>
              <a:rPr lang="en-GB" sz="28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</a:br>
            <a:r>
              <a:rPr lang="en-GB" sz="2800" dirty="0" smtClean="0">
                <a:latin typeface="Calibri" pitchFamily="34" charset="0"/>
                <a:ea typeface="Lucida Sans Unicode" pitchFamily="34" charset="0"/>
                <a:cs typeface="Arial" pitchFamily="34" charset="0"/>
              </a:rPr>
              <a:t>Cold war, regional proxy war and war on terror</a:t>
            </a:r>
          </a:p>
        </p:txBody>
      </p:sp>
      <p:pic>
        <p:nvPicPr>
          <p:cNvPr id="8909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394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349500"/>
            <a:ext cx="3927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365625"/>
            <a:ext cx="33829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365625"/>
            <a:ext cx="18002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365625"/>
            <a:ext cx="1800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130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ethnic</a:t>
            </a:r>
            <a:r>
              <a:rPr lang="nb-NO" dirty="0" smtClean="0"/>
              <a:t> &amp; regional </a:t>
            </a:r>
            <a:r>
              <a:rPr lang="nb-NO" dirty="0" err="1" smtClean="0"/>
              <a:t>map</a:t>
            </a:r>
            <a:r>
              <a:rPr lang="nb-NO" dirty="0" smtClean="0"/>
              <a:t> </a:t>
            </a:r>
            <a:endParaRPr lang="en-US" dirty="0"/>
          </a:p>
        </p:txBody>
      </p:sp>
      <p:pic>
        <p:nvPicPr>
          <p:cNvPr id="175107" name="Picture 3" descr="Afghanistan 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2161211"/>
            <a:ext cx="4785543" cy="3832693"/>
          </a:xfr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1368152" cy="20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2232248" cy="16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69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477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41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WINNERS TAKE IT ALL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BONN AGREEMENT NOVEMBER 2001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</a:t>
            </a:r>
            <a:r>
              <a:rPr lang="en-GB" dirty="0" err="1" smtClean="0"/>
              <a:t>ujaheen</a:t>
            </a:r>
            <a:r>
              <a:rPr lang="en-GB" dirty="0" smtClean="0"/>
              <a:t> parties, US, EU, selected countries and individuals agree on a “peace agreement”</a:t>
            </a:r>
          </a:p>
          <a:p>
            <a:r>
              <a:rPr lang="en-GB" dirty="0" smtClean="0"/>
              <a:t>Taliban and other opposition parties excluded</a:t>
            </a:r>
          </a:p>
          <a:p>
            <a:r>
              <a:rPr lang="en-GB" dirty="0" smtClean="0"/>
              <a:t>The Pashtun Hamid Karzai appointed as Interim President </a:t>
            </a:r>
          </a:p>
          <a:p>
            <a:r>
              <a:rPr lang="en-GB" dirty="0" smtClean="0"/>
              <a:t>Formation of government with division of position between the political/military parties, later including some technocrats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Ambitious</a:t>
            </a:r>
            <a:r>
              <a:rPr lang="nb-NO" dirty="0" smtClean="0"/>
              <a:t> goals for </a:t>
            </a:r>
            <a:r>
              <a:rPr lang="nb-NO" dirty="0" err="1" smtClean="0"/>
              <a:t>the</a:t>
            </a:r>
            <a:r>
              <a:rPr lang="nb-NO" dirty="0" smtClean="0"/>
              <a:t> «</a:t>
            </a:r>
            <a:r>
              <a:rPr lang="nb-NO" dirty="0" err="1" smtClean="0"/>
              <a:t>new</a:t>
            </a:r>
            <a:r>
              <a:rPr lang="nb-NO" dirty="0" smtClean="0"/>
              <a:t> Afghanistan»</a:t>
            </a:r>
            <a:endParaRPr lang="nb-NO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1600" b="1" i="1" dirty="0"/>
              <a:t>International political imperatives:</a:t>
            </a:r>
            <a:endParaRPr lang="nb-NO" sz="1600" b="1" dirty="0"/>
          </a:p>
          <a:p>
            <a:pPr>
              <a:lnSpc>
                <a:spcPct val="80000"/>
              </a:lnSpc>
            </a:pPr>
            <a:r>
              <a:rPr lang="en-GB" sz="1600" dirty="0"/>
              <a:t>The ‘war’/struggle against terror</a:t>
            </a:r>
            <a:endParaRPr lang="da-DK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The wish to avoid large movements of refugees arriving in the donor countries</a:t>
            </a:r>
            <a:endParaRPr lang="da-DK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The struggle against organised, international crime, including the drugs trade </a:t>
            </a:r>
            <a:endParaRPr lang="nb-NO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 i="1" dirty="0"/>
              <a:t>National political imperatives</a:t>
            </a:r>
            <a:r>
              <a:rPr lang="en-GB" sz="1600" b="1" dirty="0"/>
              <a:t>:</a:t>
            </a:r>
            <a:endParaRPr lang="nb-NO" sz="1600" b="1" dirty="0"/>
          </a:p>
          <a:p>
            <a:pPr>
              <a:lnSpc>
                <a:spcPct val="80000"/>
              </a:lnSpc>
            </a:pPr>
            <a:r>
              <a:rPr lang="en-GB" sz="1600" dirty="0"/>
              <a:t>The introduction of Democracy into the recipient country, often equating to the creation of a new polity </a:t>
            </a:r>
            <a:endParaRPr lang="da-DK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The enforcement of respect for human rights </a:t>
            </a:r>
            <a:endParaRPr lang="da-DK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The promotion of gender equality</a:t>
            </a:r>
            <a:endParaRPr lang="nb-NO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 i="1" dirty="0"/>
              <a:t>Economic imperatives:</a:t>
            </a:r>
            <a:endParaRPr lang="nb-NO" sz="1600" b="1" dirty="0"/>
          </a:p>
          <a:p>
            <a:pPr>
              <a:lnSpc>
                <a:spcPct val="80000"/>
              </a:lnSpc>
            </a:pPr>
            <a:r>
              <a:rPr lang="en-GB" sz="1600" dirty="0"/>
              <a:t>The creation of an open market economy, integrated in the globalisation process</a:t>
            </a:r>
            <a:endParaRPr lang="da-DK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A corresponding lean and efficient state</a:t>
            </a:r>
            <a:endParaRPr lang="nb-NO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 i="1" dirty="0"/>
              <a:t>The military imperative</a:t>
            </a:r>
            <a:r>
              <a:rPr lang="en-GB" sz="1600" b="1" dirty="0"/>
              <a:t>: </a:t>
            </a:r>
            <a:endParaRPr lang="nb-NO" sz="1600" b="1" dirty="0"/>
          </a:p>
          <a:p>
            <a:pPr>
              <a:lnSpc>
                <a:spcPct val="80000"/>
              </a:lnSpc>
            </a:pPr>
            <a:r>
              <a:rPr lang="en-GB" sz="1600" dirty="0"/>
              <a:t>The use of armed forces and combined civilian-military activities (PRTs) activity to enforce peace and to </a:t>
            </a:r>
            <a:r>
              <a:rPr lang="en-GB" sz="1600" dirty="0" smtClean="0"/>
              <a:t>create “space” for </a:t>
            </a:r>
            <a:r>
              <a:rPr lang="en-GB" sz="1600" dirty="0"/>
              <a:t>humanitarian, rehabilitation and development action</a:t>
            </a:r>
            <a:endParaRPr lang="nb-NO" sz="1600" dirty="0"/>
          </a:p>
          <a:p>
            <a:pPr>
              <a:lnSpc>
                <a:spcPct val="80000"/>
              </a:lnSpc>
              <a:buFontTx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798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Afghans accepted </a:t>
            </a:r>
            <a:r>
              <a:rPr lang="en-GB" dirty="0"/>
              <a:t>the “new Afghanistan”, except </a:t>
            </a:r>
            <a:r>
              <a:rPr lang="en-GB" dirty="0" smtClean="0"/>
              <a:t>Taliban…. but did not necessarily embrace it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59841"/>
              </p:ext>
            </p:extLst>
          </p:nvPr>
        </p:nvGraphicFramePr>
        <p:xfrm>
          <a:off x="457200" y="2286000"/>
          <a:ext cx="8229600" cy="402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116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MAINTAINIG</a:t>
                      </a:r>
                      <a:r>
                        <a:rPr lang="en-GB" sz="2400" baseline="0" dirty="0" smtClean="0"/>
                        <a:t> (BUT MUTING)  OPPOSITION AGAINS CHANGE</a:t>
                      </a:r>
                      <a:r>
                        <a:rPr lang="en-GB" baseline="0" dirty="0" smtClean="0"/>
                        <a:t>, not officially  against girls education or women in politics  - but resisting change ( i.e. Parliament introducing laws that limit rights and representation)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ADAPTING CHANGE IN OWN FAVOR, </a:t>
                      </a:r>
                      <a:r>
                        <a:rPr lang="en-GB" sz="1800" dirty="0" smtClean="0"/>
                        <a:t>and</a:t>
                      </a:r>
                      <a:r>
                        <a:rPr lang="en-GB" sz="1800" baseline="0" dirty="0" smtClean="0"/>
                        <a:t> s</a:t>
                      </a:r>
                      <a:r>
                        <a:rPr lang="en-GB" sz="1800" dirty="0" smtClean="0"/>
                        <a:t>ecuring own influence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smtClean="0"/>
                        <a:t>– as the Parliament where 60 % had “connection to militant groups</a:t>
                      </a:r>
                      <a:r>
                        <a:rPr lang="en-GB" sz="1800" baseline="0" dirty="0" smtClean="0"/>
                        <a:t>” – despite against the Election Law</a:t>
                      </a:r>
                      <a:endParaRPr lang="en-GB" sz="2400" dirty="0"/>
                    </a:p>
                  </a:txBody>
                  <a:tcPr/>
                </a:tc>
              </a:tr>
              <a:tr h="201166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MAXIMISING ECONOMIC OPPORTUNITIES,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1800" baseline="0" dirty="0" smtClean="0"/>
                        <a:t>using positions in government for securing group/family business deals (security, oil </a:t>
                      </a:r>
                      <a:r>
                        <a:rPr lang="en-GB" sz="1800" baseline="0" dirty="0" err="1" smtClean="0"/>
                        <a:t>gaz</a:t>
                      </a:r>
                      <a:r>
                        <a:rPr lang="en-GB" sz="1800" baseline="0" dirty="0" smtClean="0"/>
                        <a:t>, state property, land grabbing)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MAXIMISING MILITARY</a:t>
                      </a:r>
                      <a:r>
                        <a:rPr lang="en-GB" sz="2400" baseline="0" dirty="0" smtClean="0"/>
                        <a:t> STRENGT (FOR TOMORROW),</a:t>
                      </a:r>
                      <a:r>
                        <a:rPr lang="en-GB" sz="1800" baseline="0" dirty="0" smtClean="0"/>
                        <a:t> though maintaining and developing military capacity of jihadi parties within the police and army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777</Words>
  <Application>Microsoft Office PowerPoint</Application>
  <PresentationFormat>On-screen Show (4:3)</PresentationFormat>
  <Paragraphs>105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Lucida Sans Unicode</vt:lpstr>
      <vt:lpstr>Mangal</vt:lpstr>
      <vt:lpstr>StarSymbol</vt:lpstr>
      <vt:lpstr>Office Theme</vt:lpstr>
      <vt:lpstr>Beyond Conflictual Peacebuilding Case: Afghanistan</vt:lpstr>
      <vt:lpstr>Conflictual peacebuilding defined</vt:lpstr>
      <vt:lpstr>Issues</vt:lpstr>
      <vt:lpstr>1979 – 2011 Ideology, religion, power Cold war, regional proxy war and war on terror</vt:lpstr>
      <vt:lpstr>The ethnic &amp; regional map </vt:lpstr>
      <vt:lpstr>PowerPoint Presentation</vt:lpstr>
      <vt:lpstr>WINNERS TAKE IT ALL  THE BONN AGREEMENT NOVEMBER 2001</vt:lpstr>
      <vt:lpstr>Ambitious goals for the «new Afghanistan»</vt:lpstr>
      <vt:lpstr>Afghans accepted the “new Afghanistan”, except Taliban…. but did not necessarily embrace it</vt:lpstr>
      <vt:lpstr>And got away with it</vt:lpstr>
      <vt:lpstr>All power to the president</vt:lpstr>
      <vt:lpstr>A balancing act</vt:lpstr>
      <vt:lpstr>PowerPoint Presentation</vt:lpstr>
      <vt:lpstr>Security &amp; war on Al Qaida and Taliban</vt:lpstr>
      <vt:lpstr>A «fragmented war on terror»</vt:lpstr>
      <vt:lpstr>Development Assistance – primarily for security</vt:lpstr>
      <vt:lpstr>From Formal to Informal justice</vt:lpstr>
      <vt:lpstr>50 % of national budet, for whom?</vt:lpstr>
      <vt:lpstr>Women – limited political gain, but foundation laid for development</vt:lpstr>
      <vt:lpstr>High Peace Council – peace negotiation &amp; reintegration &amp; «the peace business»</vt:lpstr>
      <vt:lpstr>PowerPoint Presentation</vt:lpstr>
      <vt:lpstr>2014: Presidential/province elections, troop withdrawal and donors further committment</vt:lpstr>
      <vt:lpstr>Threat of violence as bargening tool</vt:lpstr>
      <vt:lpstr>National Unity Government</vt:lpstr>
      <vt:lpstr>The model &amp; how it worked – or not – for whom</vt:lpstr>
      <vt:lpstr>A new President: New opportunities? Reconciliation or new conflict over power?</vt:lpstr>
      <vt:lpstr>New voices – better educated and “twitterering”</vt:lpstr>
      <vt:lpstr>Still challenging &amp; still conflictual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Arne Strand</cp:lastModifiedBy>
  <cp:revision>256</cp:revision>
  <cp:lastPrinted>2012-10-23T09:04:47Z</cp:lastPrinted>
  <dcterms:created xsi:type="dcterms:W3CDTF">2010-03-08T09:42:47Z</dcterms:created>
  <dcterms:modified xsi:type="dcterms:W3CDTF">2014-11-01T09:46:59Z</dcterms:modified>
</cp:coreProperties>
</file>