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0" r:id="rId3"/>
    <p:sldId id="271" r:id="rId4"/>
    <p:sldId id="301" r:id="rId5"/>
    <p:sldId id="315" r:id="rId6"/>
    <p:sldId id="274" r:id="rId7"/>
    <p:sldId id="304" r:id="rId8"/>
    <p:sldId id="281" r:id="rId9"/>
    <p:sldId id="318" r:id="rId10"/>
    <p:sldId id="288" r:id="rId11"/>
    <p:sldId id="268" r:id="rId12"/>
    <p:sldId id="314" r:id="rId13"/>
    <p:sldId id="276" r:id="rId14"/>
    <p:sldId id="277" r:id="rId15"/>
    <p:sldId id="310" r:id="rId16"/>
    <p:sldId id="306" r:id="rId17"/>
    <p:sldId id="291" r:id="rId18"/>
    <p:sldId id="295" r:id="rId19"/>
    <p:sldId id="265" r:id="rId20"/>
    <p:sldId id="321" r:id="rId21"/>
    <p:sldId id="309" r:id="rId22"/>
    <p:sldId id="320" r:id="rId23"/>
    <p:sldId id="319" r:id="rId24"/>
    <p:sldId id="322" r:id="rId25"/>
    <p:sldId id="323" r:id="rId26"/>
    <p:sldId id="317" r:id="rId27"/>
    <p:sldId id="300" r:id="rId28"/>
    <p:sldId id="302" r:id="rId29"/>
    <p:sldId id="313" r:id="rId30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2AB08-59E9-4846-91AC-2B19CAFF864F}" type="datetimeFigureOut">
              <a:rPr lang="nb-NO" smtClean="0"/>
              <a:pPr/>
              <a:t>11.11.2013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06580-0D77-417F-8D24-33651F911BC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19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1F5E0-BBC8-43D2-97DB-4263EDBF01EC}" type="slidenum">
              <a:rPr lang="nb-NO"/>
              <a:pPr/>
              <a:t>13</a:t>
            </a:fld>
            <a:endParaRPr lang="nb-NO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14</a:t>
            </a:fld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15</a:t>
            </a:fld>
            <a:endParaRPr 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21B2-6326-4F56-89EC-80A1DB85A793}" type="slidenum">
              <a:rPr lang="nb-NO"/>
              <a:pPr/>
              <a:t>17</a:t>
            </a:fld>
            <a:endParaRPr lang="nb-NO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 </a:t>
            </a:r>
            <a:endParaRPr lang="nb-NO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Operation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Enduring</a:t>
            </a:r>
            <a:r>
              <a:rPr lang="nn-NO" baseline="0" dirty="0" smtClean="0"/>
              <a:t> </a:t>
            </a:r>
            <a:r>
              <a:rPr lang="nn-NO" baseline="0" dirty="0" err="1" smtClean="0"/>
              <a:t>Freedom</a:t>
            </a:r>
            <a:r>
              <a:rPr lang="nn-NO" baseline="0" dirty="0" smtClean="0"/>
              <a:t> – til ISAF (først berre Kabul) så heile landet, PRT konseptet – fragmentering</a:t>
            </a:r>
          </a:p>
          <a:p>
            <a:r>
              <a:rPr lang="nn-NO" baseline="0" dirty="0" err="1" smtClean="0"/>
              <a:t>Nordalliansen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inntok</a:t>
            </a:r>
            <a:r>
              <a:rPr lang="nn-NO" baseline="0" dirty="0" smtClean="0"/>
              <a:t> Kabul imot avtale, </a:t>
            </a:r>
            <a:r>
              <a:rPr lang="nn-NO" baseline="0" dirty="0" err="1" smtClean="0"/>
              <a:t>Taliban</a:t>
            </a:r>
            <a:r>
              <a:rPr lang="nn-NO" baseline="0" dirty="0" smtClean="0"/>
              <a:t> tilbake til landsbygda – </a:t>
            </a:r>
            <a:r>
              <a:rPr lang="nn-NO" baseline="0" dirty="0" err="1" smtClean="0"/>
              <a:t>pashtunarar</a:t>
            </a:r>
            <a:r>
              <a:rPr lang="nn-NO" baseline="0" dirty="0" smtClean="0"/>
              <a:t> fordrivne frå nord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B130-24FB-41DE-B37D-52F3E73BEF96}" type="slidenum">
              <a:rPr lang="nb-NO" smtClean="0"/>
              <a:pPr/>
              <a:t>18</a:t>
            </a:fld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20</a:t>
            </a:fld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27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3</a:t>
            </a:fld>
            <a:endParaRPr lang="nb-N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4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F321A-1735-43AA-BEA9-C539C6AEBE15}" type="slidenum">
              <a:rPr lang="nb-NO"/>
              <a:pPr/>
              <a:t>5</a:t>
            </a:fld>
            <a:endParaRPr lang="nb-NO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B130-24FB-41DE-B37D-52F3E73BEF96}" type="slidenum">
              <a:rPr lang="nb-NO" smtClean="0"/>
              <a:pPr/>
              <a:t>6</a:t>
            </a:fld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66FE7-A112-4EAD-A639-674726DC9962}" type="slidenum">
              <a:rPr lang="nb-NO"/>
              <a:pPr/>
              <a:t>7</a:t>
            </a:fld>
            <a:endParaRPr lang="nb-NO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8</a:t>
            </a:fld>
            <a:endParaRPr lang="nb-NO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299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Klassereis</a:t>
            </a:r>
            <a:endParaRPr dirty="0"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MI_PPTfrontpa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DC007C-3B44-4ACD-9739-E86F6A368F2C}" type="datetimeFigureOut">
              <a:rPr lang="nb-NO"/>
              <a:pPr/>
              <a:t>11.11.2013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13597-0106-4806-9C8D-02AE3DAB8952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16"/>
            <a:ext cx="8229600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1DA62-2101-470C-8F55-DA9C37FABCBB}" type="datetimeFigureOut">
              <a:rPr lang="nb-NO"/>
              <a:pPr/>
              <a:t>11.11.2013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DECE9-EDBC-436C-8DD7-007E8CF3494E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8B5C73-B6F7-43AC-B0E3-1260E8B8FF7B}" type="datetimeFigureOut">
              <a:rPr lang="nb-NO"/>
              <a:pPr/>
              <a:t>11.11.2013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24731-2A1C-40C8-A8EB-9F74029BB8EF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D564C4-7D0F-4B8B-B9DF-CCBFC25C4636}" type="datetimeFigureOut">
              <a:rPr lang="nb-NO"/>
              <a:pPr/>
              <a:t>11.11.2013</a:t>
            </a:fld>
            <a:endParaRPr lang="nb-NO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1FD1-C6A9-411B-B2B6-26F470A56DEB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MI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b-N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A6985DF-9D40-48FA-9A4C-72800D619285}" type="datetimeFigureOut">
              <a:rPr lang="nb-NO"/>
              <a:pPr/>
              <a:t>11.11.2013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E14661F-508D-416E-A557-6BE70E6E829C}" type="slidenum">
              <a:rPr lang="nb-NO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Afghanistan:</a:t>
            </a:r>
            <a:br>
              <a:rPr lang="en-GB" dirty="0" smtClean="0"/>
            </a:br>
            <a:r>
              <a:rPr lang="en-GB" dirty="0" err="1" smtClean="0"/>
              <a:t>folket</a:t>
            </a:r>
            <a:r>
              <a:rPr lang="en-GB" dirty="0" smtClean="0"/>
              <a:t>, </a:t>
            </a:r>
            <a:r>
              <a:rPr lang="en-GB" dirty="0" err="1" smtClean="0"/>
              <a:t>krigen</a:t>
            </a:r>
            <a:r>
              <a:rPr lang="en-GB" dirty="0" smtClean="0"/>
              <a:t> </a:t>
            </a:r>
            <a:r>
              <a:rPr lang="en-GB" dirty="0" smtClean="0"/>
              <a:t>og </a:t>
            </a:r>
            <a:r>
              <a:rPr lang="en-GB" dirty="0" err="1"/>
              <a:t>f</a:t>
            </a:r>
            <a:r>
              <a:rPr lang="en-GB" dirty="0" err="1" smtClean="0"/>
              <a:t>ramtida</a:t>
            </a:r>
            <a:endParaRPr lang="en-GB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>
                <a:solidFill>
                  <a:srgbClr val="898989"/>
                </a:solidFill>
              </a:rPr>
              <a:t> Arne Strand</a:t>
            </a:r>
          </a:p>
          <a:p>
            <a:r>
              <a:rPr lang="nb-NO" dirty="0" smtClean="0">
                <a:solidFill>
                  <a:srgbClr val="898989"/>
                </a:solidFill>
              </a:rPr>
              <a:t>12.11.2013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Om Afghanistan</a:t>
            </a:r>
            <a:endParaRPr lang="nb-NO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sz="2400" dirty="0"/>
              <a:t>Mellom 25-30 mill </a:t>
            </a:r>
            <a:r>
              <a:rPr lang="nb-NO" sz="2400" dirty="0" err="1"/>
              <a:t>innbyggjarar</a:t>
            </a:r>
            <a:endParaRPr lang="nb-NO" sz="2400" dirty="0"/>
          </a:p>
          <a:p>
            <a:pPr>
              <a:lnSpc>
                <a:spcPct val="90000"/>
              </a:lnSpc>
            </a:pPr>
            <a:r>
              <a:rPr lang="nb-NO" sz="2400" dirty="0"/>
              <a:t>80 % </a:t>
            </a:r>
            <a:r>
              <a:rPr lang="nb-NO" sz="2400" dirty="0" err="1"/>
              <a:t>sunni</a:t>
            </a:r>
            <a:r>
              <a:rPr lang="nb-NO" sz="2400" dirty="0"/>
              <a:t> </a:t>
            </a:r>
            <a:r>
              <a:rPr lang="nb-NO" sz="2400" dirty="0" err="1"/>
              <a:t>muslimar</a:t>
            </a:r>
            <a:r>
              <a:rPr lang="nb-NO" sz="2400" dirty="0"/>
              <a:t>, 20 % </a:t>
            </a:r>
            <a:r>
              <a:rPr lang="nb-NO" sz="2400" dirty="0" err="1"/>
              <a:t>shia</a:t>
            </a:r>
            <a:r>
              <a:rPr lang="nb-NO" sz="2400" dirty="0"/>
              <a:t> </a:t>
            </a:r>
            <a:r>
              <a:rPr lang="nb-NO" sz="2400" dirty="0" err="1" smtClean="0"/>
              <a:t>muslimar</a:t>
            </a:r>
            <a:r>
              <a:rPr lang="nb-NO" sz="2400" dirty="0" smtClean="0"/>
              <a:t> – 2 hovedspråk</a:t>
            </a:r>
            <a:endParaRPr lang="nb-NO" sz="2400" dirty="0"/>
          </a:p>
          <a:p>
            <a:pPr>
              <a:lnSpc>
                <a:spcPct val="90000"/>
              </a:lnSpc>
            </a:pPr>
            <a:r>
              <a:rPr lang="nb-NO" sz="2400" dirty="0" err="1"/>
              <a:t>Eit</a:t>
            </a:r>
            <a:r>
              <a:rPr lang="nb-NO" sz="2400" dirty="0"/>
              <a:t> av verdas </a:t>
            </a:r>
            <a:r>
              <a:rPr lang="nb-NO" sz="2400" dirty="0" err="1"/>
              <a:t>fattigaste</a:t>
            </a:r>
            <a:r>
              <a:rPr lang="nb-NO" sz="2400" dirty="0"/>
              <a:t> og mest krigsøydelagte </a:t>
            </a:r>
            <a:r>
              <a:rPr lang="nb-NO" sz="2400" dirty="0" smtClean="0"/>
              <a:t>land, snitt </a:t>
            </a:r>
            <a:r>
              <a:rPr lang="nb-NO" sz="2400" dirty="0" err="1" smtClean="0"/>
              <a:t>levelalder</a:t>
            </a:r>
            <a:r>
              <a:rPr lang="nb-NO" sz="2400" dirty="0" smtClean="0"/>
              <a:t> </a:t>
            </a:r>
            <a:r>
              <a:rPr lang="nb-NO" sz="2400" dirty="0" smtClean="0"/>
              <a:t>47 </a:t>
            </a:r>
            <a:r>
              <a:rPr lang="nb-NO" sz="2400" dirty="0" smtClean="0"/>
              <a:t>år, ekstrem </a:t>
            </a:r>
            <a:r>
              <a:rPr lang="nb-NO" sz="2400" dirty="0" smtClean="0"/>
              <a:t>høg </a:t>
            </a:r>
            <a:r>
              <a:rPr lang="nb-NO" sz="2400" dirty="0" err="1" smtClean="0"/>
              <a:t>barne</a:t>
            </a:r>
            <a:r>
              <a:rPr lang="nb-NO" sz="2400" dirty="0" smtClean="0"/>
              <a:t>/</a:t>
            </a:r>
            <a:r>
              <a:rPr lang="nb-NO" sz="2400" dirty="0" err="1" smtClean="0"/>
              <a:t>mødredødlegheit</a:t>
            </a:r>
            <a:endParaRPr lang="nb-NO" sz="2400" dirty="0"/>
          </a:p>
          <a:p>
            <a:pPr>
              <a:lnSpc>
                <a:spcPct val="90000"/>
              </a:lnSpc>
            </a:pPr>
            <a:r>
              <a:rPr lang="nb-NO" sz="2400" dirty="0" smtClean="0"/>
              <a:t>Tradisjonelt jordbrukssamfunn, inntekt for 80</a:t>
            </a:r>
            <a:r>
              <a:rPr lang="nb-NO" sz="2400" dirty="0"/>
              <a:t>% av befolkninga </a:t>
            </a:r>
            <a:r>
              <a:rPr lang="nb-NO" sz="2400" dirty="0" smtClean="0"/>
              <a:t>før 1980</a:t>
            </a:r>
            <a:endParaRPr lang="nb-NO" sz="2400" dirty="0"/>
          </a:p>
          <a:p>
            <a:pPr>
              <a:lnSpc>
                <a:spcPct val="90000"/>
              </a:lnSpc>
            </a:pPr>
            <a:r>
              <a:rPr lang="nb-NO" sz="2400" dirty="0" err="1" smtClean="0"/>
              <a:t>Flykningar</a:t>
            </a:r>
            <a:r>
              <a:rPr lang="nb-NO" sz="2400" dirty="0"/>
              <a:t> </a:t>
            </a:r>
            <a:r>
              <a:rPr lang="nb-NO" sz="2400" dirty="0" smtClean="0"/>
              <a:t>i naboland: 2,7 </a:t>
            </a:r>
            <a:r>
              <a:rPr lang="nb-NO" sz="2400" dirty="0" err="1" smtClean="0"/>
              <a:t>millionar</a:t>
            </a:r>
            <a:endParaRPr lang="nb-NO" sz="2400" dirty="0" smtClean="0"/>
          </a:p>
          <a:p>
            <a:pPr>
              <a:lnSpc>
                <a:spcPct val="90000"/>
              </a:lnSpc>
            </a:pPr>
            <a:r>
              <a:rPr lang="nb-NO" sz="2400" dirty="0" smtClean="0"/>
              <a:t> &gt;25 % av befolkninga har returnert </a:t>
            </a:r>
            <a:r>
              <a:rPr lang="nb-NO" sz="2400" dirty="0" err="1" smtClean="0"/>
              <a:t>sidan</a:t>
            </a:r>
            <a:r>
              <a:rPr lang="nb-NO" sz="2400" dirty="0" smtClean="0"/>
              <a:t> 2001</a:t>
            </a:r>
            <a:r>
              <a:rPr lang="nb-NO" sz="2400" dirty="0" smtClean="0"/>
              <a:t>, </a:t>
            </a:r>
            <a:r>
              <a:rPr lang="nb-NO" sz="2400" dirty="0" err="1" smtClean="0"/>
              <a:t>afghanarar</a:t>
            </a:r>
            <a:r>
              <a:rPr lang="nb-NO" sz="2400" dirty="0" smtClean="0"/>
              <a:t> under 18 største </a:t>
            </a:r>
            <a:r>
              <a:rPr lang="nb-NO" sz="2400" dirty="0" err="1" smtClean="0"/>
              <a:t>flyktningegruppe</a:t>
            </a:r>
            <a:r>
              <a:rPr lang="nb-NO" sz="2400" dirty="0" smtClean="0"/>
              <a:t> til Norge</a:t>
            </a:r>
            <a:endParaRPr lang="nb-NO" sz="2400" dirty="0" smtClean="0"/>
          </a:p>
          <a:p>
            <a:pPr>
              <a:lnSpc>
                <a:spcPct val="90000"/>
              </a:lnSpc>
            </a:pPr>
            <a:endParaRPr lang="nb-NO" sz="2000" b="1" dirty="0" smtClean="0"/>
          </a:p>
          <a:p>
            <a:pPr>
              <a:lnSpc>
                <a:spcPct val="90000"/>
              </a:lnSpc>
              <a:buNone/>
            </a:pPr>
            <a:r>
              <a:rPr lang="nb-NO" sz="2000" b="1" dirty="0" smtClean="0"/>
              <a:t>	MIGRASJON ER AFGHANSK OVERLEVELSESTRATEGI</a:t>
            </a:r>
            <a:endParaRPr lang="nb-NO" sz="2000" b="1" dirty="0"/>
          </a:p>
          <a:p>
            <a:pPr>
              <a:lnSpc>
                <a:spcPct val="90000"/>
              </a:lnSpc>
            </a:pPr>
            <a:endParaRPr lang="nb-NO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es\Desktop\Retur Afghanis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758880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 txBox="1">
            <a:spLocks noGrp="1"/>
          </p:cNvSpPr>
          <p:nvPr>
            <p:ph type="title" idx="4294967295"/>
          </p:nvPr>
        </p:nvSpPr>
        <p:spPr>
          <a:xfrm>
            <a:off x="428625" y="1000125"/>
            <a:ext cx="8229600" cy="1143000"/>
          </a:xfrm>
        </p:spPr>
        <p:txBody>
          <a:bodyPr/>
          <a:lstStyle/>
          <a:p>
            <a:pPr algn="l" eaLnBrk="1">
              <a:buSzPct val="45000"/>
              <a:buFont typeface="StarSymbol"/>
              <a:buChar char="●"/>
            </a:pPr>
            <a:endParaRPr sz="4400" smtClean="0">
              <a:latin typeface="Arial" pitchFamily="34" charset="0"/>
              <a:ea typeface="Lucida Sans Unicode" pitchFamily="34" charset="0"/>
              <a:cs typeface="Arial" pitchFamily="34" charset="0"/>
            </a:endParaRPr>
          </a:p>
        </p:txBody>
      </p:sp>
      <p:sp>
        <p:nvSpPr>
          <p:cNvPr id="211970" name="Content Placeholder 2"/>
          <p:cNvSpPr txBox="1"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eaLnBrk="1">
              <a:spcBef>
                <a:spcPts val="563"/>
              </a:spcBef>
              <a:spcAft>
                <a:spcPct val="0"/>
              </a:spcAft>
              <a:buFont typeface="StarSymbol"/>
              <a:buNone/>
            </a:pPr>
            <a:endParaRPr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  <a:p>
            <a:pPr marL="0" indent="0" eaLnBrk="1">
              <a:spcBef>
                <a:spcPts val="563"/>
              </a:spcBef>
              <a:spcAft>
                <a:spcPct val="0"/>
              </a:spcAft>
              <a:buFont typeface="StarSymbol"/>
              <a:buNone/>
            </a:pPr>
            <a:endParaRPr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21197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7993062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438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7713419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Kvinner </a:t>
            </a:r>
            <a:r>
              <a:rPr lang="nb-NO" dirty="0" smtClean="0"/>
              <a:t>sin </a:t>
            </a:r>
            <a:r>
              <a:rPr lang="nb-NO" dirty="0" smtClean="0"/>
              <a:t>situasjon</a:t>
            </a:r>
            <a:endParaRPr lang="nb-NO" dirty="0"/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sz="2000" dirty="0"/>
              <a:t>80 % av afghanske kvinner utsatt for vold i heimen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60 % av ekteskapa er organisert/tvungne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50 % av kvinnene </a:t>
            </a:r>
            <a:r>
              <a:rPr lang="nb-NO" sz="2000" dirty="0" smtClean="0"/>
              <a:t>gift før16 år = barne/mødre </a:t>
            </a:r>
            <a:r>
              <a:rPr lang="nb-NO" sz="2000" dirty="0" err="1" smtClean="0"/>
              <a:t>dødlegheit</a:t>
            </a:r>
            <a:endParaRPr lang="nb-NO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nb-NO" sz="1600" dirty="0"/>
              <a:t>       (</a:t>
            </a:r>
            <a:r>
              <a:rPr lang="nb-NO" sz="1600" dirty="0" err="1"/>
              <a:t>Womankind</a:t>
            </a:r>
            <a:r>
              <a:rPr lang="nb-NO" sz="1600" dirty="0"/>
              <a:t> Worldwide, februar 2008</a:t>
            </a:r>
            <a:r>
              <a:rPr lang="nb-NO" sz="1600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nb-NO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nb-NO" sz="2000" dirty="0" smtClean="0"/>
              <a:t> </a:t>
            </a:r>
            <a:endParaRPr lang="nb-NO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nb-NO" sz="2000" b="1" dirty="0"/>
              <a:t>Men</a:t>
            </a:r>
            <a:r>
              <a:rPr lang="nb-NO" sz="2000" dirty="0" smtClean="0"/>
              <a:t>, </a:t>
            </a:r>
            <a:r>
              <a:rPr lang="nb-NO" sz="2000" dirty="0" err="1" smtClean="0"/>
              <a:t>sidan</a:t>
            </a:r>
            <a:r>
              <a:rPr lang="nb-NO" sz="2000" dirty="0" smtClean="0"/>
              <a:t> 2001</a:t>
            </a: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25 % i parlament, jenter i skule, kvinner i </a:t>
            </a:r>
            <a:r>
              <a:rPr lang="nb-NO" sz="2000" dirty="0" err="1"/>
              <a:t>offentlege</a:t>
            </a:r>
            <a:r>
              <a:rPr lang="nb-NO" sz="2000" dirty="0"/>
              <a:t> </a:t>
            </a:r>
            <a:r>
              <a:rPr lang="nb-NO" sz="2000" dirty="0" err="1" smtClean="0"/>
              <a:t>posisjonar</a:t>
            </a:r>
            <a:r>
              <a:rPr lang="nb-NO" sz="2000" dirty="0" smtClean="0"/>
              <a:t>, men </a:t>
            </a:r>
            <a:r>
              <a:rPr lang="nb-NO" sz="2000" dirty="0"/>
              <a:t>lite </a:t>
            </a:r>
            <a:r>
              <a:rPr lang="nb-NO" sz="2000" dirty="0" smtClean="0"/>
              <a:t>makt &amp; </a:t>
            </a:r>
            <a:r>
              <a:rPr lang="nb-NO" sz="2000" dirty="0" smtClean="0"/>
              <a:t>innflytelse</a:t>
            </a: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Satsing på bygging av </a:t>
            </a:r>
            <a:r>
              <a:rPr lang="nb-NO" sz="2000" dirty="0" err="1"/>
              <a:t>skular</a:t>
            </a:r>
            <a:r>
              <a:rPr lang="nb-NO" sz="2000" dirty="0"/>
              <a:t>, </a:t>
            </a:r>
            <a:r>
              <a:rPr lang="nb-NO" sz="2000" dirty="0" err="1"/>
              <a:t>helsestasjonar</a:t>
            </a:r>
            <a:r>
              <a:rPr lang="nb-NO" sz="2000" dirty="0"/>
              <a:t> og jordmor </a:t>
            </a:r>
            <a:r>
              <a:rPr lang="nb-NO" sz="2000" dirty="0" err="1"/>
              <a:t>tenester</a:t>
            </a:r>
            <a:r>
              <a:rPr lang="nb-NO" sz="2000" dirty="0"/>
              <a:t> hjelpe kvinner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6912496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214969" cy="515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KRIGANE – 1979 - 2001</a:t>
            </a:r>
            <a:endParaRPr lang="nb-NO" dirty="0"/>
          </a:p>
        </p:txBody>
      </p:sp>
      <p:pic>
        <p:nvPicPr>
          <p:cNvPr id="2437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1" y="2285993"/>
            <a:ext cx="3398075" cy="1719071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348880"/>
            <a:ext cx="395403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4508487"/>
            <a:ext cx="3466728" cy="161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365104"/>
            <a:ext cx="2226979" cy="20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4437112"/>
            <a:ext cx="1782736" cy="201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>2001 – internasjonale styrkar + etniske minoritetar</a:t>
            </a:r>
            <a:endParaRPr lang="nn-NO" dirty="0"/>
          </a:p>
        </p:txBody>
      </p:sp>
      <p:pic>
        <p:nvPicPr>
          <p:cNvPr id="357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214" y="2590800"/>
            <a:ext cx="52551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Krigsområde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516" y="2286000"/>
            <a:ext cx="5976967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74771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</a:t>
            </a:r>
            <a:r>
              <a:rPr lang="nb-NO" dirty="0" smtClean="0"/>
              <a:t>støtte</a:t>
            </a:r>
            <a:endParaRPr lang="nb-NO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nn-NO" sz="1600" dirty="0" smtClean="0"/>
              <a:t>3 </a:t>
            </a:r>
            <a:r>
              <a:rPr lang="nn-NO" sz="1600" dirty="0"/>
              <a:t>prioriterte </a:t>
            </a:r>
            <a:r>
              <a:rPr lang="nn-NO" sz="1600" dirty="0" smtClean="0"/>
              <a:t>utviklingssektorar</a:t>
            </a:r>
            <a:endParaRPr lang="nn-NO" sz="1600" dirty="0"/>
          </a:p>
          <a:p>
            <a:pPr>
              <a:lnSpc>
                <a:spcPct val="90000"/>
              </a:lnSpc>
            </a:pPr>
            <a:r>
              <a:rPr lang="nn-NO" sz="1600" dirty="0" smtClean="0"/>
              <a:t>Styresett</a:t>
            </a:r>
            <a:endParaRPr lang="nn-NO" sz="1600" dirty="0"/>
          </a:p>
          <a:p>
            <a:pPr>
              <a:lnSpc>
                <a:spcPct val="90000"/>
              </a:lnSpc>
            </a:pPr>
            <a:r>
              <a:rPr lang="nn-NO" sz="1600" dirty="0"/>
              <a:t>Utdanning</a:t>
            </a:r>
          </a:p>
          <a:p>
            <a:pPr>
              <a:lnSpc>
                <a:spcPct val="90000"/>
              </a:lnSpc>
            </a:pPr>
            <a:r>
              <a:rPr lang="nn-NO" sz="1600" dirty="0"/>
              <a:t>Landsbygd utvikling (og helse)</a:t>
            </a:r>
          </a:p>
          <a:p>
            <a:pPr>
              <a:lnSpc>
                <a:spcPct val="90000"/>
              </a:lnSpc>
              <a:buFontTx/>
              <a:buNone/>
            </a:pPr>
            <a:endParaRPr lang="nn-NO" sz="16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nb-NO" sz="1600" dirty="0" smtClean="0"/>
              <a:t>«Kvinners </a:t>
            </a:r>
            <a:r>
              <a:rPr lang="nb-NO" sz="1600" dirty="0"/>
              <a:t>stilling og kampen mot korrupsjon vektlegges innenfor de tre prioriteringsområdene</a:t>
            </a:r>
            <a:r>
              <a:rPr lang="nb-NO" sz="1600" dirty="0" smtClean="0"/>
              <a:t>.»</a:t>
            </a:r>
            <a:endParaRPr lang="nn-NO" sz="1600" dirty="0"/>
          </a:p>
          <a:p>
            <a:pPr>
              <a:lnSpc>
                <a:spcPct val="90000"/>
              </a:lnSpc>
              <a:buFontTx/>
              <a:buNone/>
            </a:pPr>
            <a:endParaRPr lang="nn-NO" sz="16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nn-NO" sz="1600" b="1" dirty="0" smtClean="0"/>
              <a:t>Faryab</a:t>
            </a:r>
            <a:r>
              <a:rPr lang="nn-NO" sz="1600" dirty="0" smtClean="0"/>
              <a:t> </a:t>
            </a:r>
            <a:r>
              <a:rPr lang="nn-NO" sz="1600" dirty="0"/>
              <a:t>satsingsprovins – </a:t>
            </a:r>
            <a:r>
              <a:rPr lang="nn-NO" sz="1600" dirty="0" smtClean="0"/>
              <a:t>vidareført</a:t>
            </a:r>
          </a:p>
          <a:p>
            <a:pPr>
              <a:lnSpc>
                <a:spcPct val="90000"/>
              </a:lnSpc>
              <a:buFontTx/>
              <a:buNone/>
            </a:pPr>
            <a:endParaRPr lang="nn-NO" sz="1600" dirty="0" smtClean="0"/>
          </a:p>
          <a:p>
            <a:pPr>
              <a:buFontTx/>
              <a:buNone/>
            </a:pPr>
            <a:r>
              <a:rPr lang="nb-NO" sz="1600" dirty="0" smtClean="0"/>
              <a:t>  </a:t>
            </a:r>
          </a:p>
          <a:p>
            <a:pPr>
              <a:buFontTx/>
              <a:buNone/>
            </a:pPr>
            <a:r>
              <a:rPr lang="nb-NO" sz="1600" dirty="0" smtClean="0"/>
              <a:t> </a:t>
            </a:r>
            <a:r>
              <a:rPr lang="nb-NO" sz="1600" b="1" dirty="0" smtClean="0"/>
              <a:t>700 mill. </a:t>
            </a:r>
            <a:r>
              <a:rPr lang="nb-NO" sz="1600" dirty="0" smtClean="0"/>
              <a:t>kroner lova til 2017</a:t>
            </a:r>
            <a:endParaRPr lang="nb-NO" sz="1600" dirty="0" smtClean="0"/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  <a:p>
            <a:pPr>
              <a:lnSpc>
                <a:spcPct val="90000"/>
              </a:lnSpc>
              <a:buFontTx/>
              <a:buNone/>
            </a:pPr>
            <a:endParaRPr lang="nn-NO" sz="1600" b="1" dirty="0"/>
          </a:p>
          <a:p>
            <a:pPr>
              <a:lnSpc>
                <a:spcPct val="90000"/>
              </a:lnSpc>
              <a:buNone/>
            </a:pPr>
            <a:r>
              <a:rPr lang="nb-NO" sz="1600" b="1" dirty="0" smtClean="0"/>
              <a:t>Reduksjonen (for 2014) </a:t>
            </a:r>
            <a:r>
              <a:rPr lang="nb-NO" sz="1600" b="1" dirty="0"/>
              <a:t>er et klart signal om at fortsatt norsk bistand avhenger av at Afghanistans regjering leverer i tråd med de forpliktelsene landet har tatt på seg</a:t>
            </a:r>
            <a:endParaRPr lang="nn-NO" sz="1600" b="1" dirty="0"/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77072"/>
            <a:ext cx="2381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653136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537321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4065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 descr="\\CMIFile\Users\arnes\My Documents\Skrivebord\FARYAB+ AFG\Buskashi\DSCN7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7" y="1288610"/>
            <a:ext cx="7865907" cy="5308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4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Usikker</a:t>
            </a:r>
            <a:r>
              <a:rPr lang="en-GB" dirty="0" smtClean="0"/>
              <a:t> </a:t>
            </a:r>
            <a:r>
              <a:rPr lang="en-GB" dirty="0" err="1" smtClean="0"/>
              <a:t>framtid</a:t>
            </a:r>
            <a:r>
              <a:rPr lang="en-GB" dirty="0" smtClean="0"/>
              <a:t> – </a:t>
            </a:r>
            <a:r>
              <a:rPr lang="en-GB" dirty="0" err="1" smtClean="0"/>
              <a:t>internasjonale</a:t>
            </a:r>
            <a:r>
              <a:rPr lang="en-GB" dirty="0" smtClean="0"/>
              <a:t> </a:t>
            </a:r>
            <a:r>
              <a:rPr lang="en-GB" dirty="0" err="1" smtClean="0"/>
              <a:t>styrkar</a:t>
            </a:r>
            <a:r>
              <a:rPr lang="en-GB" dirty="0" smtClean="0"/>
              <a:t> </a:t>
            </a:r>
            <a:r>
              <a:rPr lang="en-GB" dirty="0" err="1" smtClean="0"/>
              <a:t>ut</a:t>
            </a:r>
            <a:r>
              <a:rPr lang="en-GB" dirty="0" smtClean="0"/>
              <a:t> i 2014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83904"/>
            <a:ext cx="7888022" cy="44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02435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Fredelege</a:t>
            </a:r>
            <a:r>
              <a:rPr lang="nb-NO" dirty="0" smtClean="0"/>
              <a:t> område: Herat, </a:t>
            </a:r>
            <a:r>
              <a:rPr lang="nb-NO" dirty="0" err="1" smtClean="0"/>
              <a:t>Mazar</a:t>
            </a:r>
            <a:r>
              <a:rPr lang="nb-NO" dirty="0" smtClean="0"/>
              <a:t>, </a:t>
            </a:r>
            <a:r>
              <a:rPr lang="nb-NO" dirty="0" err="1" smtClean="0"/>
              <a:t>hazarasjat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DK - German </a:t>
            </a:r>
            <a:r>
              <a:rPr lang="it-IT" dirty="0" smtClean="0"/>
              <a:t>Medi</a:t>
            </a:r>
            <a:endParaRPr lang="nb-NO" dirty="0"/>
          </a:p>
        </p:txBody>
      </p:sp>
      <p:pic>
        <p:nvPicPr>
          <p:cNvPr id="1026" name="Picture 2" descr="\\CMIFile\Users\arnes\My Pictures\Herat - 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091915" cy="272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3600400" cy="240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0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Bryllup, </a:t>
            </a:r>
            <a:r>
              <a:rPr lang="nb-NO" dirty="0" smtClean="0"/>
              <a:t>«at </a:t>
            </a:r>
            <a:r>
              <a:rPr lang="nb-NO" dirty="0" err="1" smtClean="0"/>
              <a:t>any</a:t>
            </a:r>
            <a:r>
              <a:rPr lang="nb-NO" dirty="0" smtClean="0"/>
              <a:t> </a:t>
            </a:r>
            <a:r>
              <a:rPr lang="nb-NO" dirty="0" err="1" smtClean="0"/>
              <a:t>cost</a:t>
            </a:r>
            <a:r>
              <a:rPr lang="nb-NO" dirty="0" smtClean="0"/>
              <a:t>» </a:t>
            </a:r>
            <a:r>
              <a:rPr lang="nb-NO" sz="1400" dirty="0" smtClean="0"/>
              <a:t>(foto: T Wimpelmann)</a:t>
            </a:r>
            <a:endParaRPr lang="nb-NO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 descr="E:\Presentasjoner\Afghanistan-Wedding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67913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30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Politikk: </a:t>
            </a:r>
            <a:r>
              <a:rPr lang="nb-NO" dirty="0" err="1" smtClean="0"/>
              <a:t>Presidentval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60848"/>
            <a:ext cx="3728566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2095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30" y="2480290"/>
            <a:ext cx="20955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89040"/>
            <a:ext cx="2095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6" y="4403402"/>
            <a:ext cx="1428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98690"/>
            <a:ext cx="2381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7560840" cy="567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C:\Users\arnes\Desktop\Dostum w Karzai pup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713907" cy="503543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72" y="836712"/>
            <a:ext cx="9018028" cy="579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arnes\Desktop\Kabul grafit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47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3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14372" name="Picture 4" descr="101_01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124744"/>
            <a:ext cx="7692611" cy="5322100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Landet stormaktene </a:t>
            </a:r>
            <a:r>
              <a:rPr lang="nb-NO" dirty="0"/>
              <a:t>aldri </a:t>
            </a:r>
            <a:r>
              <a:rPr lang="nb-NO"/>
              <a:t>kontrollerte </a:t>
            </a:r>
            <a:r>
              <a:rPr lang="nb-NO" smtClean="0"/>
              <a:t/>
            </a:r>
            <a:br>
              <a:rPr lang="nb-NO" smtClean="0"/>
            </a:br>
            <a:r>
              <a:rPr lang="nb-NO" sz="2000" smtClean="0"/>
              <a:t>Dr</a:t>
            </a:r>
            <a:r>
              <a:rPr lang="nb-NO" sz="2000" dirty="0"/>
              <a:t>. Byron – 1842 – </a:t>
            </a:r>
          </a:p>
        </p:txBody>
      </p:sp>
      <p:pic>
        <p:nvPicPr>
          <p:cNvPr id="2426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0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428736"/>
            <a:ext cx="4152900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Pashtunarar</a:t>
            </a:r>
            <a:endParaRPr lang="nb-NO" dirty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2708920"/>
            <a:ext cx="5981700" cy="3167062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71612"/>
            <a:ext cx="6648647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98741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217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323</Words>
  <Application>Microsoft Office PowerPoint</Application>
  <PresentationFormat>On-screen Show (4:3)</PresentationFormat>
  <Paragraphs>66</Paragraphs>
  <Slides>29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Afghanistan: folket, krigen og framtida</vt:lpstr>
      <vt:lpstr>PowerPoint Presentation</vt:lpstr>
      <vt:lpstr>PowerPoint Presentation</vt:lpstr>
      <vt:lpstr>PowerPoint Presentation</vt:lpstr>
      <vt:lpstr>Landet stormaktene aldri kontrollerte  Dr. Byron – 1842 – </vt:lpstr>
      <vt:lpstr>PowerPoint Presentation</vt:lpstr>
      <vt:lpstr>Pashtunarar</vt:lpstr>
      <vt:lpstr>PowerPoint Presentation</vt:lpstr>
      <vt:lpstr>PowerPoint Presentation</vt:lpstr>
      <vt:lpstr>Om Afghanistan</vt:lpstr>
      <vt:lpstr>PowerPoint Presentation</vt:lpstr>
      <vt:lpstr>PowerPoint Presentation</vt:lpstr>
      <vt:lpstr>PowerPoint Presentation</vt:lpstr>
      <vt:lpstr>Kvinner sin situasjon</vt:lpstr>
      <vt:lpstr>PowerPoint Presentation</vt:lpstr>
      <vt:lpstr>PowerPoint Presentation</vt:lpstr>
      <vt:lpstr>KRIGANE – 1979 - 2001</vt:lpstr>
      <vt:lpstr>2001 – internasjonale styrkar + etniske minoritetar</vt:lpstr>
      <vt:lpstr>Krigsområde</vt:lpstr>
      <vt:lpstr>Norsk støtte</vt:lpstr>
      <vt:lpstr>PowerPoint Presentation</vt:lpstr>
      <vt:lpstr>PowerPoint Presentation</vt:lpstr>
      <vt:lpstr>Usikker framtid – internasjonale styrkar ut i 2014</vt:lpstr>
      <vt:lpstr>Fredelege område: Herat, Mazar, hazarasjat</vt:lpstr>
      <vt:lpstr>Bryllup, «at any cost» (foto: T Wimpelmann)</vt:lpstr>
      <vt:lpstr>Politikk: Presidentval 2014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arnes</cp:lastModifiedBy>
  <cp:revision>86</cp:revision>
  <dcterms:created xsi:type="dcterms:W3CDTF">2010-03-08T09:42:47Z</dcterms:created>
  <dcterms:modified xsi:type="dcterms:W3CDTF">2013-11-11T21:40:09Z</dcterms:modified>
</cp:coreProperties>
</file>