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1" r:id="rId3"/>
    <p:sldId id="290" r:id="rId4"/>
    <p:sldId id="292" r:id="rId5"/>
    <p:sldId id="293" r:id="rId6"/>
    <p:sldId id="289" r:id="rId7"/>
    <p:sldId id="294" r:id="rId8"/>
    <p:sldId id="288" r:id="rId9"/>
    <p:sldId id="270" r:id="rId10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2AB08-59E9-4846-91AC-2B19CAFF864F}" type="datetimeFigureOut">
              <a:rPr lang="nb-NO" smtClean="0"/>
              <a:pPr/>
              <a:t>17.11.2011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06580-0D77-417F-8D24-33651F911BCE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7D87E-1158-4BAB-A6B5-F3693C17BDDC}" type="slidenum">
              <a:rPr lang="nb-NO" smtClean="0"/>
              <a:pPr/>
              <a:t>3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7D87E-1158-4BAB-A6B5-F3693C17BDDC}" type="slidenum">
              <a:rPr lang="nb-NO" smtClean="0"/>
              <a:pPr/>
              <a:t>6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MI_PPTfrontpag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DC007C-3B44-4ACD-9739-E86F6A368F2C}" type="datetimeFigureOut">
              <a:rPr lang="nb-NO"/>
              <a:pPr/>
              <a:t>17.11.2011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913597-0106-4806-9C8D-02AE3DAB8952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MI_PPTsi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00116"/>
            <a:ext cx="8229600" cy="114300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61DA62-2101-470C-8F55-DA9C37FABCBB}" type="datetimeFigureOut">
              <a:rPr lang="nb-NO"/>
              <a:pPr/>
              <a:t>17.11.2011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DECE9-EDBC-436C-8DD7-007E8CF3494E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MI_PPTsi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8B5C73-B6F7-43AC-B0E3-1260E8B8FF7B}" type="datetimeFigureOut">
              <a:rPr lang="nb-NO"/>
              <a:pPr/>
              <a:t>17.11.2011</a:t>
            </a:fld>
            <a:endParaRPr lang="nb-N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24731-2A1C-40C8-A8EB-9F74029BB8EF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MI_PPTsi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564C4-7D0F-4B8B-B9DF-CCBFC25C4636}" type="datetimeFigureOut">
              <a:rPr lang="nb-NO"/>
              <a:pPr/>
              <a:t>17.11.2011</a:t>
            </a:fld>
            <a:endParaRPr lang="nb-NO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41FD1-C6A9-411B-B2B6-26F470A56DEB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MI_PP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b-NO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A6985DF-9D40-48FA-9A4C-72800D619285}" type="datetimeFigureOut">
              <a:rPr lang="nb-NO"/>
              <a:pPr/>
              <a:t>17.11.2011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E14661F-508D-416E-A557-6BE70E6E829C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 Trusting Afghans their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mtClean="0">
                <a:solidFill>
                  <a:srgbClr val="898989"/>
                </a:solidFill>
              </a:rPr>
              <a:t>18.11.11  </a:t>
            </a:r>
            <a:endParaRPr lang="nb-NO" dirty="0" smtClean="0">
              <a:solidFill>
                <a:srgbClr val="898989"/>
              </a:solidFill>
            </a:endParaRPr>
          </a:p>
          <a:p>
            <a:r>
              <a:rPr lang="nb-NO" dirty="0" smtClean="0">
                <a:solidFill>
                  <a:srgbClr val="898989"/>
                </a:solidFill>
              </a:rPr>
              <a:t>Arne Strand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Afghan </a:t>
            </a:r>
            <a:r>
              <a:rPr lang="nb-NO" dirty="0" err="1" smtClean="0"/>
              <a:t>development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400" b="1" dirty="0" smtClean="0"/>
              <a:t>Opportunity</a:t>
            </a:r>
          </a:p>
          <a:p>
            <a:r>
              <a:rPr lang="en-GB" sz="2400" dirty="0" smtClean="0"/>
              <a:t>Afghans want development – major unmet needs</a:t>
            </a:r>
          </a:p>
          <a:p>
            <a:r>
              <a:rPr lang="en-GB" sz="2400" dirty="0" smtClean="0"/>
              <a:t>Consultative decision making might secure ownership</a:t>
            </a:r>
          </a:p>
          <a:p>
            <a:r>
              <a:rPr lang="en-GB" sz="2400" dirty="0" smtClean="0"/>
              <a:t>Tradition for communal work/maintenance </a:t>
            </a:r>
          </a:p>
          <a:p>
            <a:pPr>
              <a:buNone/>
            </a:pPr>
            <a:r>
              <a:rPr lang="en-GB" sz="2400" b="1" dirty="0" smtClean="0"/>
              <a:t>Challenges</a:t>
            </a:r>
          </a:p>
          <a:p>
            <a:r>
              <a:rPr lang="en-GB" sz="2400" dirty="0" smtClean="0"/>
              <a:t>Limited funding and implementation capacity (and corruption) – ranked172 of 187 on UN HDI</a:t>
            </a:r>
          </a:p>
          <a:p>
            <a:r>
              <a:rPr lang="en-GB" sz="2400" dirty="0" smtClean="0"/>
              <a:t>Insecurity, limit access and staff security</a:t>
            </a:r>
          </a:p>
          <a:p>
            <a:r>
              <a:rPr lang="en-GB" sz="2400" dirty="0" smtClean="0"/>
              <a:t>Militarized strategies/priorities – target conflict areas</a:t>
            </a:r>
            <a:endParaRPr lang="en-GB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7007150" cy="42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Insecurity</a:t>
            </a:r>
            <a:r>
              <a:rPr lang="nb-NO" dirty="0" smtClean="0"/>
              <a:t> – </a:t>
            </a:r>
            <a:r>
              <a:rPr lang="nb-NO" dirty="0" err="1" smtClean="0"/>
              <a:t>quality</a:t>
            </a:r>
            <a:r>
              <a:rPr lang="nb-NO" dirty="0" smtClean="0"/>
              <a:t> and </a:t>
            </a:r>
            <a:r>
              <a:rPr lang="nb-NO" dirty="0" err="1" smtClean="0"/>
              <a:t>manners</a:t>
            </a:r>
            <a:r>
              <a:rPr lang="nb-NO" dirty="0" smtClean="0"/>
              <a:t> matter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000" dirty="0" smtClean="0"/>
              <a:t>NGOS have seen a 73% increase in incidents since 2009, but there is no specific targeting of NGOs (ANSO)</a:t>
            </a:r>
          </a:p>
          <a:p>
            <a:pPr>
              <a:buNone/>
            </a:pPr>
            <a:r>
              <a:rPr lang="en-GB" sz="2000" b="1" dirty="0" smtClean="0"/>
              <a:t>Why valued (and nit targeted)?</a:t>
            </a:r>
          </a:p>
          <a:p>
            <a:pPr>
              <a:buNone/>
            </a:pPr>
            <a:r>
              <a:rPr lang="en-GB" sz="2000" dirty="0" smtClean="0"/>
              <a:t>Firstly, the NGO was seen to </a:t>
            </a:r>
            <a:r>
              <a:rPr lang="en-GB" sz="2000" b="1" dirty="0" smtClean="0"/>
              <a:t>respond to the needs of the community </a:t>
            </a:r>
            <a:r>
              <a:rPr lang="en-GB" sz="2000" dirty="0" smtClean="0"/>
              <a:t>and to engage the community before moving forward with any programmatic intervention; </a:t>
            </a:r>
          </a:p>
          <a:p>
            <a:pPr>
              <a:buNone/>
            </a:pPr>
            <a:r>
              <a:rPr lang="en-GB" sz="2000" dirty="0" smtClean="0"/>
              <a:t>Secondly, the </a:t>
            </a:r>
            <a:r>
              <a:rPr lang="en-GB" sz="2000" b="1" dirty="0" smtClean="0"/>
              <a:t>quality of delivery </a:t>
            </a:r>
            <a:r>
              <a:rPr lang="en-GB" sz="2000" dirty="0" smtClean="0"/>
              <a:t>was deemed to be very high and the NGO viewed as distinct from other organisations because they delivered on their </a:t>
            </a:r>
            <a:r>
              <a:rPr lang="en-GB" sz="2000" b="1" dirty="0" smtClean="0"/>
              <a:t>stated promises</a:t>
            </a:r>
            <a:r>
              <a:rPr lang="en-GB" sz="2000" dirty="0" smtClean="0"/>
              <a:t>; </a:t>
            </a:r>
          </a:p>
          <a:p>
            <a:pPr>
              <a:buNone/>
            </a:pPr>
            <a:r>
              <a:rPr lang="en-GB" sz="2000" dirty="0" smtClean="0"/>
              <a:t>Thirdly, the NGO was continually referred to as having a </a:t>
            </a:r>
            <a:r>
              <a:rPr lang="en-GB" sz="2000" b="1" dirty="0" smtClean="0"/>
              <a:t>‘good manner</a:t>
            </a:r>
            <a:r>
              <a:rPr lang="en-GB" sz="2000" dirty="0" smtClean="0"/>
              <a:t>’ with the people (PTRO)</a:t>
            </a:r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353823" cy="547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Winning hearts and minds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 </a:t>
            </a:r>
            <a:endParaRPr lang="en-US" sz="2000" b="1" dirty="0" smtClean="0"/>
          </a:p>
          <a:p>
            <a:pPr>
              <a:buNone/>
            </a:pPr>
            <a:r>
              <a:rPr lang="en-US" sz="2000" dirty="0" smtClean="0"/>
              <a:t>Research suggests that the failure to win Afghan hearts and minds is not because too little money has been spent. In fact, money has been part of the problem. 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	Spending too much too quickly with too little oversight in insecure environments is a recipe for fueling corruption, delegitimizing the Afghan government, and undermining the credibility of international actors.</a:t>
            </a:r>
          </a:p>
          <a:p>
            <a:pPr>
              <a:buNone/>
            </a:pPr>
            <a:r>
              <a:rPr lang="en-US" sz="2000" dirty="0" smtClean="0"/>
              <a:t>Andrew Wilder, Tufts International Centre, 2009/10</a:t>
            </a:r>
            <a:endParaRPr lang="en-GB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4" descr="IMG_299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564833" cy="56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nes\Desktop\CDC_Cover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909"/>
            <a:ext cx="9144000" cy="6650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9" descr="Preparing food school girl Rabat Sang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6326293" cy="5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2812</TotalTime>
  <Words>210</Words>
  <Application>Microsoft Office PowerPoint</Application>
  <PresentationFormat>On-screen Show (4:3)</PresentationFormat>
  <Paragraphs>26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Trusting Afghans their development</vt:lpstr>
      <vt:lpstr>Afghan development</vt:lpstr>
      <vt:lpstr>Slide 3</vt:lpstr>
      <vt:lpstr>Insecurity – quality and manners matter</vt:lpstr>
      <vt:lpstr>Slide 5</vt:lpstr>
      <vt:lpstr>Winning hearts and minds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arnes</cp:lastModifiedBy>
  <cp:revision>116</cp:revision>
  <dcterms:created xsi:type="dcterms:W3CDTF">2010-03-08T09:42:47Z</dcterms:created>
  <dcterms:modified xsi:type="dcterms:W3CDTF">2011-11-17T21:50:26Z</dcterms:modified>
</cp:coreProperties>
</file>