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2" r:id="rId3"/>
    <p:sldId id="304" r:id="rId4"/>
    <p:sldId id="305" r:id="rId5"/>
    <p:sldId id="291" r:id="rId6"/>
    <p:sldId id="318" r:id="rId7"/>
    <p:sldId id="259" r:id="rId8"/>
    <p:sldId id="284" r:id="rId9"/>
    <p:sldId id="321" r:id="rId10"/>
    <p:sldId id="325" r:id="rId11"/>
    <p:sldId id="317" r:id="rId12"/>
    <p:sldId id="260" r:id="rId13"/>
    <p:sldId id="309" r:id="rId14"/>
    <p:sldId id="323" r:id="rId15"/>
    <p:sldId id="270" r:id="rId16"/>
    <p:sldId id="316" r:id="rId17"/>
    <p:sldId id="315" r:id="rId18"/>
    <p:sldId id="306" r:id="rId19"/>
    <p:sldId id="308" r:id="rId20"/>
    <p:sldId id="326" r:id="rId21"/>
    <p:sldId id="324" r:id="rId22"/>
    <p:sldId id="300" r:id="rId23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2AB08-59E9-4846-91AC-2B19CAFF864F}" type="datetimeFigureOut">
              <a:rPr lang="nb-NO" smtClean="0"/>
              <a:pPr/>
              <a:t>22.09.2011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06580-0D77-417F-8D24-33651F911BCE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C4DFC-CAEC-426F-99C3-92D80CE94E5C}" type="slidenum">
              <a:rPr lang="nb-NO"/>
              <a:pPr/>
              <a:t>3</a:t>
            </a:fld>
            <a:endParaRPr lang="nb-NO" dirty="0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1A1F5-89D8-471D-B338-B91BD990343B}" type="slidenum">
              <a:rPr lang="nb-NO"/>
              <a:pPr/>
              <a:t>4</a:t>
            </a:fld>
            <a:endParaRPr lang="nb-NO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B21B2-6326-4F56-89EC-80A1DB85A793}" type="slidenum">
              <a:rPr lang="nb-NO"/>
              <a:pPr/>
              <a:t>5</a:t>
            </a:fld>
            <a:endParaRPr lang="nb-NO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 dirty="0"/>
              <a:t> </a:t>
            </a:r>
            <a:endParaRPr lang="nb-NO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E4FFE-373B-4ED4-926E-1CB85A235AA3}" type="slidenum">
              <a:rPr lang="nb-NO"/>
              <a:pPr/>
              <a:t>8</a:t>
            </a:fld>
            <a:endParaRPr lang="nb-NO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53D1-414E-489F-A1C4-207F4FE905BC}" type="slidenum">
              <a:rPr lang="nb-NO" smtClean="0"/>
              <a:pPr/>
              <a:t>13</a:t>
            </a:fld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7D87E-1158-4BAB-A6B5-F3693C17BDDC}" type="slidenum">
              <a:rPr lang="nb-NO" smtClean="0"/>
              <a:pPr/>
              <a:t>16</a:t>
            </a:fld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7D87E-1158-4BAB-A6B5-F3693C17BDDC}" type="slidenum">
              <a:rPr lang="nb-NO" smtClean="0"/>
              <a:pPr/>
              <a:t>17</a:t>
            </a:fld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3,9 mill NOK for</a:t>
            </a:r>
            <a:r>
              <a:rPr lang="nb-NO" baseline="0" dirty="0" smtClean="0"/>
              <a:t> Kandahar på 1 år, </a:t>
            </a:r>
            <a:r>
              <a:rPr lang="nb-NO" baseline="0" dirty="0" err="1" smtClean="0"/>
              <a:t>administret</a:t>
            </a:r>
            <a:r>
              <a:rPr lang="nb-NO" baseline="0" dirty="0" smtClean="0"/>
              <a:t> av amerikanske militære </a:t>
            </a:r>
            <a:r>
              <a:rPr lang="nb-NO" baseline="0" dirty="0" err="1" smtClean="0"/>
              <a:t>sjefar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06580-0D77-417F-8D24-33651F911BCE}" type="slidenum">
              <a:rPr lang="nb-NO" smtClean="0"/>
              <a:pPr/>
              <a:t>18</a:t>
            </a:fld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458A-6C14-40B5-A168-88747557A190}" type="slidenum">
              <a:rPr lang="nb-NO" smtClean="0"/>
              <a:pPr/>
              <a:t>22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MI_PPTfrontpag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DC007C-3B44-4ACD-9739-E86F6A368F2C}" type="datetimeFigureOut">
              <a:rPr lang="nb-NO"/>
              <a:pPr/>
              <a:t>22.09.2011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913597-0106-4806-9C8D-02AE3DAB8952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MI_PPTsi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00116"/>
            <a:ext cx="8229600" cy="114300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61DA62-2101-470C-8F55-DA9C37FABCBB}" type="datetimeFigureOut">
              <a:rPr lang="nb-NO"/>
              <a:pPr/>
              <a:t>22.09.2011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DECE9-EDBC-436C-8DD7-007E8CF3494E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MI_PPTsi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8B5C73-B6F7-43AC-B0E3-1260E8B8FF7B}" type="datetimeFigureOut">
              <a:rPr lang="nb-NO"/>
              <a:pPr/>
              <a:t>22.09.2011</a:t>
            </a:fld>
            <a:endParaRPr lang="nb-N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24731-2A1C-40C8-A8EB-9F74029BB8EF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MI_PPTsi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564C4-7D0F-4B8B-B9DF-CCBFC25C4636}" type="datetimeFigureOut">
              <a:rPr lang="nb-NO"/>
              <a:pPr/>
              <a:t>22.09.2011</a:t>
            </a:fld>
            <a:endParaRPr lang="nb-NO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41FD1-C6A9-411B-B2B6-26F470A56DEB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MI_PP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b-NO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A6985DF-9D40-48FA-9A4C-72800D619285}" type="datetimeFigureOut">
              <a:rPr lang="nb-NO"/>
              <a:pPr/>
              <a:t>22.09.2011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E14661F-508D-416E-A557-6BE70E6E829C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Frå</a:t>
            </a:r>
            <a:r>
              <a:rPr lang="en-GB" dirty="0" smtClean="0"/>
              <a:t> </a:t>
            </a:r>
            <a:r>
              <a:rPr lang="en-GB" dirty="0" err="1" smtClean="0"/>
              <a:t>vondt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</a:t>
            </a:r>
            <a:r>
              <a:rPr lang="en-GB" dirty="0" err="1" smtClean="0"/>
              <a:t>verre</a:t>
            </a:r>
            <a:r>
              <a:rPr lang="en-GB" dirty="0" smtClean="0"/>
              <a:t>?</a:t>
            </a:r>
            <a:br>
              <a:rPr lang="en-GB" dirty="0" smtClean="0"/>
            </a:br>
            <a:r>
              <a:rPr lang="en-GB" dirty="0" smtClean="0"/>
              <a:t>Afghanistan 10 </a:t>
            </a:r>
            <a:r>
              <a:rPr lang="en-GB" dirty="0" err="1" smtClean="0"/>
              <a:t>år</a:t>
            </a:r>
            <a:r>
              <a:rPr lang="en-GB" dirty="0" smtClean="0"/>
              <a:t> </a:t>
            </a:r>
            <a:r>
              <a:rPr lang="en-GB" dirty="0" err="1" smtClean="0"/>
              <a:t>etter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rgbClr val="898989"/>
                </a:solidFill>
              </a:rPr>
              <a:t> Arne Strand</a:t>
            </a:r>
          </a:p>
          <a:p>
            <a:r>
              <a:rPr lang="nb-NO" dirty="0" smtClean="0">
                <a:solidFill>
                  <a:srgbClr val="898989"/>
                </a:solidFill>
              </a:rPr>
              <a:t>SAMPOL konferanse 21.09.2011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Presidentval</a:t>
            </a:r>
            <a:r>
              <a:rPr lang="en-GB" dirty="0" smtClean="0"/>
              <a:t> 09: </a:t>
            </a:r>
            <a:r>
              <a:rPr lang="en-GB" dirty="0" err="1" smtClean="0"/>
              <a:t>tillitskrise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alle</a:t>
            </a:r>
            <a:r>
              <a:rPr lang="en-GB" dirty="0" smtClean="0"/>
              <a:t> </a:t>
            </a:r>
            <a:r>
              <a:rPr lang="en-GB" dirty="0" err="1" smtClean="0"/>
              <a:t>nivå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50" y="2763044"/>
            <a:ext cx="44577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”Elite </a:t>
            </a:r>
            <a:r>
              <a:rPr lang="nb-NO" dirty="0" err="1" smtClean="0"/>
              <a:t>capture”in</a:t>
            </a:r>
            <a:r>
              <a:rPr lang="nb-NO" dirty="0" smtClean="0"/>
              <a:t> a </a:t>
            </a:r>
            <a:r>
              <a:rPr lang="nb-NO" dirty="0" err="1" smtClean="0"/>
              <a:t>constantly</a:t>
            </a:r>
            <a:r>
              <a:rPr lang="nb-NO" dirty="0" smtClean="0"/>
              <a:t> </a:t>
            </a:r>
            <a:r>
              <a:rPr lang="nb-NO" dirty="0" err="1" smtClean="0"/>
              <a:t>negotiated</a:t>
            </a:r>
            <a:r>
              <a:rPr lang="nb-NO" dirty="0" smtClean="0"/>
              <a:t> </a:t>
            </a:r>
            <a:r>
              <a:rPr lang="nb-NO" dirty="0" err="1" smtClean="0"/>
              <a:t>state</a:t>
            </a:r>
            <a:endParaRPr lang="nb-NO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36912"/>
            <a:ext cx="6155830" cy="315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President uten tillit, ut i 2014?</a:t>
            </a:r>
            <a:endParaRPr lang="nb-NO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276872"/>
            <a:ext cx="26670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Sikkerheit – NATO ut innan 2014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2000" dirty="0" err="1" smtClean="0"/>
              <a:t>Antal</a:t>
            </a:r>
            <a:r>
              <a:rPr lang="nn-NO" sz="2000" dirty="0" smtClean="0"/>
              <a:t> internasjonale styrkar </a:t>
            </a:r>
            <a:r>
              <a:rPr lang="nn-NO" sz="2000" b="1" dirty="0" smtClean="0"/>
              <a:t>120 000 </a:t>
            </a:r>
            <a:r>
              <a:rPr lang="nn-NO" sz="2000" dirty="0" smtClean="0"/>
              <a:t>pr. 2011, gradvis nedtrapping</a:t>
            </a:r>
          </a:p>
          <a:p>
            <a:r>
              <a:rPr lang="nn-NO" sz="2000" dirty="0" err="1" smtClean="0"/>
              <a:t>Antall</a:t>
            </a:r>
            <a:r>
              <a:rPr lang="nn-NO" sz="2000" dirty="0" smtClean="0"/>
              <a:t> Afghanske soldatar auka til</a:t>
            </a:r>
            <a:r>
              <a:rPr lang="nb-NO" sz="2000" b="1" dirty="0" smtClean="0"/>
              <a:t> 171,600</a:t>
            </a:r>
            <a:r>
              <a:rPr lang="nn-NO" sz="2000" dirty="0" smtClean="0"/>
              <a:t> (oktober 2011)</a:t>
            </a:r>
          </a:p>
          <a:p>
            <a:r>
              <a:rPr lang="nn-NO" sz="2000" dirty="0" err="1" smtClean="0"/>
              <a:t>Antal</a:t>
            </a:r>
            <a:r>
              <a:rPr lang="nn-NO" sz="2000" dirty="0" smtClean="0"/>
              <a:t> politi auka til </a:t>
            </a:r>
            <a:r>
              <a:rPr lang="nb-NO" sz="2000" b="1" dirty="0" smtClean="0"/>
              <a:t>134,000 </a:t>
            </a:r>
            <a:r>
              <a:rPr lang="nb-NO" sz="2000" dirty="0" smtClean="0"/>
              <a:t>(oktober 2011)</a:t>
            </a:r>
            <a:endParaRPr lang="nn-NO" sz="2000" dirty="0" smtClean="0"/>
          </a:p>
          <a:p>
            <a:r>
              <a:rPr lang="nn-NO" sz="2000" dirty="0" err="1" smtClean="0"/>
              <a:t>Antal</a:t>
            </a:r>
            <a:r>
              <a:rPr lang="nn-NO" sz="2000" dirty="0" smtClean="0"/>
              <a:t> paramilitære/ forsvarsgrupper auka – etnisk/kommandant basert</a:t>
            </a:r>
          </a:p>
          <a:p>
            <a:pPr>
              <a:buNone/>
            </a:pPr>
            <a:endParaRPr lang="nn-NO" sz="2000" dirty="0" smtClean="0"/>
          </a:p>
          <a:p>
            <a:pPr>
              <a:buNone/>
            </a:pPr>
            <a:r>
              <a:rPr lang="nn-NO" sz="2000" dirty="0" smtClean="0"/>
              <a:t>”TALIBAN” – kontrollerar store deler av sør, aust og deler av vest – og aukar angrepa i nord + markeringar i Kabul</a:t>
            </a:r>
          </a:p>
          <a:p>
            <a:pPr>
              <a:buNone/>
            </a:pPr>
            <a:r>
              <a:rPr lang="nn-NO" sz="2000" dirty="0" smtClean="0"/>
              <a:t>Første halvår2011: sterk auke i både sivile og militære tap</a:t>
            </a:r>
          </a:p>
          <a:p>
            <a:pPr>
              <a:buNone/>
            </a:pPr>
            <a:r>
              <a:rPr lang="nn-NO" sz="2000" dirty="0" smtClean="0"/>
              <a:t>Afghanistan kan ikkje dekke driftskostnadane for hær/politi, USA har signalisert kutt</a:t>
            </a:r>
          </a:p>
          <a:p>
            <a:pPr>
              <a:buNone/>
            </a:pPr>
            <a:endParaRPr lang="nn-NO" sz="2000" b="1" dirty="0" smtClean="0"/>
          </a:p>
          <a:p>
            <a:pPr>
              <a:buNone/>
            </a:pPr>
            <a:r>
              <a:rPr lang="nn-NO" sz="2000" b="1" dirty="0" smtClean="0"/>
              <a:t> </a:t>
            </a:r>
            <a:endParaRPr lang="nn-NO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NATO nattraid/ droner/drap av </a:t>
            </a:r>
            <a:r>
              <a:rPr lang="nb-NO" dirty="0" err="1" smtClean="0"/>
              <a:t>mellomleiarar</a:t>
            </a:r>
            <a:r>
              <a:rPr lang="nb-NO" dirty="0" smtClean="0"/>
              <a:t> versus Taliban </a:t>
            </a:r>
            <a:r>
              <a:rPr lang="nb-NO" dirty="0" err="1" smtClean="0"/>
              <a:t>sjølvmordsangrep/miner</a:t>
            </a: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475257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645024"/>
            <a:ext cx="4210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1520" y="5013176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“No vision and no plan and no coordination. Still I see the Taliban are very weak but the government is weaker than them.”</a:t>
            </a:r>
            <a:r>
              <a:rPr lang="en-US" sz="1400" dirty="0" smtClean="0"/>
              <a:t> (13.09.2011)</a:t>
            </a:r>
            <a:r>
              <a:rPr lang="en-US" dirty="0" smtClean="0"/>
              <a:t> </a:t>
            </a:r>
            <a:endParaRPr lang="nb-NO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9" descr="Preparing food school girl Rabat Sang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6326293" cy="5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71612"/>
            <a:ext cx="669563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0768"/>
            <a:ext cx="7007150" cy="42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39752" y="4149080"/>
            <a:ext cx="252028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Fragmentering, konsentrasjon &amp; </a:t>
            </a:r>
            <a:r>
              <a:rPr lang="nb-NO" dirty="0" err="1" smtClean="0"/>
              <a:t>hearts</a:t>
            </a:r>
            <a:r>
              <a:rPr lang="nb-NO" dirty="0" smtClean="0"/>
              <a:t> and </a:t>
            </a:r>
            <a:r>
              <a:rPr lang="nb-NO" dirty="0" err="1" smtClean="0"/>
              <a:t>minds</a:t>
            </a:r>
            <a:endParaRPr lang="nb-NO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060848"/>
            <a:ext cx="5753307" cy="42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Fredsforhandlingar</a:t>
            </a:r>
            <a:r>
              <a:rPr lang="nb-NO" dirty="0" smtClean="0"/>
              <a:t> med Taliban</a:t>
            </a:r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5947901" cy="285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10 år gått – påverka av krigen mot terror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dirty="0" err="1" smtClean="0"/>
              <a:t>Fleire</a:t>
            </a:r>
            <a:r>
              <a:rPr lang="nb-NO" dirty="0" smtClean="0"/>
              <a:t> </a:t>
            </a:r>
            <a:r>
              <a:rPr lang="nb-NO" b="1" dirty="0" smtClean="0"/>
              <a:t>internasjonale </a:t>
            </a:r>
            <a:r>
              <a:rPr lang="nb-NO" b="1" dirty="0" err="1" smtClean="0"/>
              <a:t>styrkar</a:t>
            </a:r>
            <a:r>
              <a:rPr lang="nb-NO" b="1" dirty="0" smtClean="0"/>
              <a:t> og større afghansk hær/politistyrke </a:t>
            </a:r>
            <a:r>
              <a:rPr lang="nb-NO" dirty="0" smtClean="0"/>
              <a:t>= større usikre område, stadig auka i sivile og militære tap, utstrakte MR overgrep</a:t>
            </a:r>
          </a:p>
          <a:p>
            <a:pPr>
              <a:buNone/>
            </a:pPr>
            <a:r>
              <a:rPr lang="nb-NO" b="1" dirty="0" smtClean="0"/>
              <a:t>Demokratisk styresett</a:t>
            </a:r>
            <a:r>
              <a:rPr lang="nb-NO" dirty="0" smtClean="0"/>
              <a:t> prøvd innført på 5 år = </a:t>
            </a:r>
            <a:r>
              <a:rPr lang="nb-NO" dirty="0" err="1" smtClean="0"/>
              <a:t>valfjusk</a:t>
            </a:r>
            <a:r>
              <a:rPr lang="nb-NO" dirty="0" smtClean="0"/>
              <a:t>, nepotisme og korrupsjon</a:t>
            </a:r>
          </a:p>
          <a:p>
            <a:pPr>
              <a:buNone/>
            </a:pPr>
            <a:r>
              <a:rPr lang="nb-NO" dirty="0" err="1" smtClean="0"/>
              <a:t>Milliardar</a:t>
            </a:r>
            <a:r>
              <a:rPr lang="nb-NO" dirty="0" smtClean="0"/>
              <a:t> i </a:t>
            </a:r>
            <a:r>
              <a:rPr lang="nb-NO" b="1" dirty="0" smtClean="0"/>
              <a:t>utviklingsstøtte</a:t>
            </a:r>
            <a:r>
              <a:rPr lang="nb-NO" dirty="0" smtClean="0"/>
              <a:t>= nr 155 av 169 på Human </a:t>
            </a:r>
            <a:r>
              <a:rPr lang="nb-NO" dirty="0" err="1" smtClean="0"/>
              <a:t>Develop</a:t>
            </a:r>
            <a:r>
              <a:rPr lang="nb-NO" dirty="0" smtClean="0"/>
              <a:t> </a:t>
            </a:r>
            <a:r>
              <a:rPr lang="nb-NO" dirty="0" err="1" smtClean="0"/>
              <a:t>Index</a:t>
            </a:r>
            <a:r>
              <a:rPr lang="nb-NO" dirty="0" smtClean="0"/>
              <a:t> – lovnader om ”</a:t>
            </a:r>
            <a:r>
              <a:rPr lang="nb-NO" dirty="0" err="1" smtClean="0"/>
              <a:t>peacedividend</a:t>
            </a:r>
            <a:r>
              <a:rPr lang="nb-NO" dirty="0" smtClean="0"/>
              <a:t>”, lite </a:t>
            </a:r>
            <a:r>
              <a:rPr lang="nb-NO" dirty="0" err="1" smtClean="0"/>
              <a:t>utteljing</a:t>
            </a:r>
            <a:r>
              <a:rPr lang="nb-NO" dirty="0" smtClean="0"/>
              <a:t> for </a:t>
            </a:r>
            <a:r>
              <a:rPr lang="nb-NO" dirty="0" err="1" smtClean="0"/>
              <a:t>vanlege</a:t>
            </a:r>
            <a:r>
              <a:rPr lang="nb-NO" dirty="0" smtClean="0"/>
              <a:t> folk</a:t>
            </a:r>
          </a:p>
          <a:p>
            <a:pPr>
              <a:buNone/>
            </a:pPr>
            <a:r>
              <a:rPr lang="nb-NO" b="1" dirty="0" smtClean="0"/>
              <a:t>NO</a:t>
            </a:r>
            <a:r>
              <a:rPr lang="nb-NO" dirty="0" smtClean="0"/>
              <a:t>: </a:t>
            </a:r>
            <a:r>
              <a:rPr lang="nb-NO" b="1" dirty="0" smtClean="0"/>
              <a:t>auka etnisk spenning–frykt for </a:t>
            </a:r>
            <a:r>
              <a:rPr lang="nb-NO" b="1" dirty="0" err="1" smtClean="0"/>
              <a:t>borgarkrig</a:t>
            </a:r>
            <a:endParaRPr lang="nb-NO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Reuters 20.09.11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Rabbani’s</a:t>
            </a:r>
            <a:r>
              <a:rPr lang="en-GB" dirty="0" smtClean="0"/>
              <a:t> death could unleash </a:t>
            </a:r>
            <a:r>
              <a:rPr lang="en-GB" b="1" dirty="0" smtClean="0"/>
              <a:t>a well of resentment </a:t>
            </a:r>
            <a:r>
              <a:rPr lang="en-GB" dirty="0" smtClean="0"/>
              <a:t>building up among some senior Northern Alliance members, who accuse President </a:t>
            </a:r>
            <a:r>
              <a:rPr lang="en-GB" dirty="0" err="1" smtClean="0"/>
              <a:t>Hamid</a:t>
            </a:r>
            <a:r>
              <a:rPr lang="en-GB" dirty="0" smtClean="0"/>
              <a:t> Karzai of </a:t>
            </a:r>
            <a:r>
              <a:rPr lang="en-GB" b="1" dirty="0" smtClean="0"/>
              <a:t>colluding with the Taliban.</a:t>
            </a:r>
            <a:endParaRPr lang="nb-NO" b="1" dirty="0" smtClean="0"/>
          </a:p>
          <a:p>
            <a:r>
              <a:rPr lang="en-GB" dirty="0" smtClean="0"/>
              <a:t>Already Afghanistan's ethnic minorities have begun to re-arm in the face of negotiations with the Taliban. </a:t>
            </a:r>
            <a:r>
              <a:rPr lang="en-GB" dirty="0" err="1" smtClean="0"/>
              <a:t>Rabbani's</a:t>
            </a:r>
            <a:r>
              <a:rPr lang="en-GB" dirty="0" smtClean="0"/>
              <a:t> death is likely to accelerate the re-arming and </a:t>
            </a:r>
            <a:r>
              <a:rPr lang="en-GB" b="1" dirty="0" smtClean="0"/>
              <a:t>lay the foundation for a bitter civil war </a:t>
            </a:r>
            <a:r>
              <a:rPr lang="en-GB" dirty="0" smtClean="0"/>
              <a:t>once U.S. troops leave the country in 2014.</a:t>
            </a:r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Afghanarane</a:t>
            </a:r>
            <a:r>
              <a:rPr lang="nb-NO" dirty="0" smtClean="0"/>
              <a:t> har fått: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Auka </a:t>
            </a:r>
            <a:r>
              <a:rPr lang="nb-NO" b="1" dirty="0" err="1" smtClean="0"/>
              <a:t>etnisk/religøs</a:t>
            </a:r>
            <a:r>
              <a:rPr lang="nb-NO" b="1" dirty="0" smtClean="0"/>
              <a:t> </a:t>
            </a:r>
            <a:r>
              <a:rPr lang="nb-NO" dirty="0" smtClean="0"/>
              <a:t>spenning, nye grupper væpna til kamp, stor hær </a:t>
            </a:r>
            <a:r>
              <a:rPr lang="nb-NO" dirty="0" err="1" smtClean="0"/>
              <a:t>utan</a:t>
            </a:r>
            <a:r>
              <a:rPr lang="nb-NO" dirty="0" smtClean="0"/>
              <a:t> finansiering = stor risiko, </a:t>
            </a:r>
            <a:r>
              <a:rPr lang="nb-NO" dirty="0" err="1" smtClean="0"/>
              <a:t>ikkje</a:t>
            </a:r>
            <a:r>
              <a:rPr lang="nb-NO" dirty="0" smtClean="0"/>
              <a:t> stabilitet</a:t>
            </a:r>
          </a:p>
          <a:p>
            <a:r>
              <a:rPr lang="nb-NO" b="1" dirty="0" smtClean="0"/>
              <a:t>NATO strategi</a:t>
            </a:r>
            <a:r>
              <a:rPr lang="nb-NO" dirty="0" smtClean="0"/>
              <a:t> som </a:t>
            </a:r>
            <a:r>
              <a:rPr lang="nb-NO" dirty="0" err="1" smtClean="0"/>
              <a:t>aukar</a:t>
            </a:r>
            <a:r>
              <a:rPr lang="nb-NO" dirty="0" smtClean="0"/>
              <a:t> konfliktnivå og oppslutning om </a:t>
            </a:r>
            <a:r>
              <a:rPr lang="nb-NO" dirty="0" err="1" smtClean="0"/>
              <a:t>Taliban</a:t>
            </a:r>
            <a:r>
              <a:rPr lang="nb-NO" dirty="0" smtClean="0"/>
              <a:t>, og </a:t>
            </a:r>
            <a:r>
              <a:rPr lang="nb-NO" b="1" dirty="0" smtClean="0"/>
              <a:t>vil </a:t>
            </a:r>
            <a:r>
              <a:rPr lang="nb-NO" b="1" dirty="0" err="1" smtClean="0"/>
              <a:t>dei</a:t>
            </a:r>
            <a:r>
              <a:rPr lang="nb-NO" b="1" dirty="0" smtClean="0"/>
              <a:t> forhandle</a:t>
            </a:r>
            <a:r>
              <a:rPr lang="nb-NO" dirty="0" smtClean="0"/>
              <a:t>?</a:t>
            </a:r>
          </a:p>
          <a:p>
            <a:r>
              <a:rPr lang="nb-NO" dirty="0" smtClean="0"/>
              <a:t>Konflikt mellom Karzai regimet og internasjonale samfunnet som kan medføre</a:t>
            </a:r>
            <a:r>
              <a:rPr lang="nb-NO" b="1" dirty="0" smtClean="0"/>
              <a:t> bistandskutt</a:t>
            </a:r>
          </a:p>
          <a:p>
            <a:r>
              <a:rPr lang="nb-NO" dirty="0" err="1" smtClean="0"/>
              <a:t>Mogeleg</a:t>
            </a:r>
            <a:r>
              <a:rPr lang="nb-NO" dirty="0" smtClean="0"/>
              <a:t> USA basar etter 2014 som opprettheld </a:t>
            </a:r>
            <a:r>
              <a:rPr lang="nb-NO" b="1" dirty="0" smtClean="0"/>
              <a:t>regional spenning</a:t>
            </a:r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700213"/>
            <a:ext cx="62420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Nabointeresser og maktdreiing 01 til 11</a:t>
            </a:r>
            <a:endParaRPr lang="en-US" dirty="0"/>
          </a:p>
        </p:txBody>
      </p:sp>
      <p:pic>
        <p:nvPicPr>
          <p:cNvPr id="178179" name="Picture 3" descr="Afg in region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17625" y="2687638"/>
            <a:ext cx="5127625" cy="3148012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Etnisk mangfold</a:t>
            </a:r>
            <a:endParaRPr lang="en-US"/>
          </a:p>
        </p:txBody>
      </p:sp>
      <p:pic>
        <p:nvPicPr>
          <p:cNvPr id="175107" name="Picture 3" descr="Afghanistan ma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47864" y="2161211"/>
            <a:ext cx="4785543" cy="3832693"/>
          </a:xfrm>
          <a:noFill/>
          <a:ln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564904"/>
            <a:ext cx="1368152" cy="202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437112"/>
            <a:ext cx="2232248" cy="16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KRIGANE – 1979 - 2001</a:t>
            </a:r>
            <a:endParaRPr lang="nb-NO" dirty="0"/>
          </a:p>
        </p:txBody>
      </p:sp>
      <p:pic>
        <p:nvPicPr>
          <p:cNvPr id="2437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1" y="2285993"/>
            <a:ext cx="3398075" cy="1719071"/>
          </a:xfr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1" y="2348880"/>
            <a:ext cx="395403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1" y="4508487"/>
            <a:ext cx="3466728" cy="161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365104"/>
            <a:ext cx="2226979" cy="201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4437112"/>
            <a:ext cx="1782736" cy="201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3010" name="Picture 2" descr="\\CMIFile\Users\arnes\My Pictures\olje og gass\IMG_02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908720"/>
            <a:ext cx="6720747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Balansegangen</a:t>
            </a:r>
            <a:endParaRPr lang="nb-NO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5904656" cy="431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31428" name="Picture 4" descr="Deputy%20woleswal,%20Zabul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84438" y="-819150"/>
            <a:ext cx="13200063" cy="8799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Parlament: Single </a:t>
            </a:r>
            <a:r>
              <a:rPr lang="en-GB" dirty="0" smtClean="0"/>
              <a:t>Non-Transferable Voting System (SNTV) </a:t>
            </a:r>
            <a:endParaRPr lang="nb-NO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158" y="2708920"/>
            <a:ext cx="6538186" cy="284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429</Words>
  <Application>Microsoft Office PowerPoint</Application>
  <PresentationFormat>On-screen Show (4:3)</PresentationFormat>
  <Paragraphs>50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Frå vondt til verre? Afghanistan 10 år etter </vt:lpstr>
      <vt:lpstr>10 år gått – påverka av krigen mot terror</vt:lpstr>
      <vt:lpstr>Nabointeresser og maktdreiing 01 til 11</vt:lpstr>
      <vt:lpstr>Etnisk mangfold</vt:lpstr>
      <vt:lpstr>KRIGANE – 1979 - 2001</vt:lpstr>
      <vt:lpstr>Slide 6</vt:lpstr>
      <vt:lpstr>Balansegangen</vt:lpstr>
      <vt:lpstr>Slide 8</vt:lpstr>
      <vt:lpstr>Parlament: Single Non-Transferable Voting System (SNTV) </vt:lpstr>
      <vt:lpstr>Presidentval 09: tillitskrise på alle nivå</vt:lpstr>
      <vt:lpstr>”Elite capture”in a constantly negotiated state</vt:lpstr>
      <vt:lpstr>President uten tillit, ut i 2014?</vt:lpstr>
      <vt:lpstr>Sikkerheit – NATO ut innan 2014</vt:lpstr>
      <vt:lpstr>NATO nattraid/ droner/drap av mellomleiarar versus Taliban sjølvmordsangrep/miner </vt:lpstr>
      <vt:lpstr>Slide 15</vt:lpstr>
      <vt:lpstr>Slide 16</vt:lpstr>
      <vt:lpstr>Slide 17</vt:lpstr>
      <vt:lpstr>Fragmentering, konsentrasjon &amp; hearts and minds</vt:lpstr>
      <vt:lpstr>Fredsforhandlingar med Taliban</vt:lpstr>
      <vt:lpstr>Reuters 20.09.11</vt:lpstr>
      <vt:lpstr>Afghanarane har fått: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arnes</cp:lastModifiedBy>
  <cp:revision>149</cp:revision>
  <dcterms:created xsi:type="dcterms:W3CDTF">2010-03-08T09:42:47Z</dcterms:created>
  <dcterms:modified xsi:type="dcterms:W3CDTF">2011-09-22T06:33:46Z</dcterms:modified>
</cp:coreProperties>
</file>