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302" r:id="rId4"/>
    <p:sldId id="270" r:id="rId5"/>
    <p:sldId id="325" r:id="rId6"/>
    <p:sldId id="303" r:id="rId7"/>
    <p:sldId id="308" r:id="rId8"/>
    <p:sldId id="309" r:id="rId9"/>
    <p:sldId id="310" r:id="rId10"/>
    <p:sldId id="304" r:id="rId11"/>
    <p:sldId id="305" r:id="rId12"/>
    <p:sldId id="307" r:id="rId13"/>
    <p:sldId id="274" r:id="rId14"/>
    <p:sldId id="306" r:id="rId15"/>
    <p:sldId id="300" r:id="rId16"/>
    <p:sldId id="311" r:id="rId17"/>
    <p:sldId id="316" r:id="rId18"/>
    <p:sldId id="317" r:id="rId19"/>
    <p:sldId id="324" r:id="rId20"/>
    <p:sldId id="312" r:id="rId21"/>
    <p:sldId id="320" r:id="rId22"/>
    <p:sldId id="257" r:id="rId23"/>
    <p:sldId id="321" r:id="rId24"/>
    <p:sldId id="322" r:id="rId25"/>
    <p:sldId id="314" r:id="rId26"/>
    <p:sldId id="315" r:id="rId27"/>
    <p:sldId id="278" r:id="rId28"/>
    <p:sldId id="323" r:id="rId29"/>
    <p:sldId id="276" r:id="rId30"/>
    <p:sldId id="313" r:id="rId31"/>
    <p:sldId id="280" r:id="rId3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AB08-59E9-4846-91AC-2B19CAFF864F}" type="datetimeFigureOut">
              <a:rPr lang="nb-NO" smtClean="0"/>
              <a:pPr/>
              <a:t>28.10.2010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06580-0D77-417F-8D24-33651F911BC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341E-B52E-4A6A-8C90-20D37DBDE741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B130-24FB-41DE-B37D-52F3E73BEF96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458A-6C14-40B5-A168-88747557A190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06580-0D77-417F-8D24-33651F911BCE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80939-E962-43B4-8268-A5C8C0F4E12A}" type="slidenum">
              <a:rPr lang="en-US"/>
              <a:pPr/>
              <a:t>27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1F5E0-BBC8-43D2-97DB-4263EDBF01EC}" type="slidenum">
              <a:rPr lang="nb-NO"/>
              <a:pPr/>
              <a:t>29</a:t>
            </a:fld>
            <a:endParaRPr lang="nb-NO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53D1-414E-489F-A1C4-207F4FE905BC}" type="slidenum">
              <a:rPr lang="nb-NO" smtClean="0"/>
              <a:pPr/>
              <a:t>31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front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C007C-3B44-4ACD-9739-E86F6A368F2C}" type="datetimeFigureOut">
              <a:rPr lang="nb-NO"/>
              <a:pPr/>
              <a:t>28.10.2010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13597-0106-4806-9C8D-02AE3DAB895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16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1DA62-2101-470C-8F55-DA9C37FABCBB}" type="datetimeFigureOut">
              <a:rPr lang="nb-NO"/>
              <a:pPr/>
              <a:t>28.10.2010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CE9-EDBC-436C-8DD7-007E8CF3494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5C73-B6F7-43AC-B0E3-1260E8B8FF7B}" type="datetimeFigureOut">
              <a:rPr lang="nb-NO"/>
              <a:pPr/>
              <a:t>28.10.2010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4731-2A1C-40C8-A8EB-9F74029BB8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s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564C4-7D0F-4B8B-B9DF-CCBFC25C4636}" type="datetimeFigureOut">
              <a:rPr lang="nb-NO"/>
              <a:pPr/>
              <a:t>28.10.2010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41FD1-C6A9-411B-B2B6-26F470A56D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MI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6985DF-9D40-48FA-9A4C-72800D619285}" type="datetimeFigureOut">
              <a:rPr lang="nb-NO"/>
              <a:pPr/>
              <a:t>28.10.2010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14661F-508D-416E-A557-6BE70E6E829C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When  breaking up is hard to do: Exploring exit strategies in </a:t>
            </a:r>
            <a:br>
              <a:rPr lang="en-GB" sz="4000" dirty="0" smtClean="0"/>
            </a:br>
            <a:r>
              <a:rPr lang="en-GB" sz="4000" dirty="0" smtClean="0"/>
              <a:t>Afghanistan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898989"/>
                </a:solidFill>
              </a:rPr>
              <a:t> Arne Strand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Afghan security responsibility </a:t>
            </a:r>
            <a:r>
              <a:rPr lang="nb-NO" sz="1800" dirty="0" smtClean="0"/>
              <a:t>(Foto: ISAF)</a:t>
            </a:r>
            <a:endParaRPr lang="nb-NO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491817" cy="43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Plans for </a:t>
            </a:r>
            <a:r>
              <a:rPr lang="nb-NO" dirty="0" err="1" smtClean="0"/>
              <a:t>security</a:t>
            </a:r>
            <a:r>
              <a:rPr lang="nb-NO" dirty="0" smtClean="0"/>
              <a:t> transfer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Afghan National Army </a:t>
            </a:r>
            <a:r>
              <a:rPr lang="en-GB" dirty="0" smtClean="0"/>
              <a:t>(ANA) – aim</a:t>
            </a:r>
            <a:r>
              <a:rPr lang="en-GB" b="1" dirty="0" smtClean="0"/>
              <a:t> </a:t>
            </a:r>
            <a:r>
              <a:rPr lang="nb-NO" b="1" dirty="0" smtClean="0"/>
              <a:t>171,600 </a:t>
            </a:r>
            <a:r>
              <a:rPr lang="nb-NO" dirty="0" smtClean="0"/>
              <a:t>(by </a:t>
            </a:r>
            <a:r>
              <a:rPr lang="nb-NO" dirty="0" err="1" smtClean="0"/>
              <a:t>October</a:t>
            </a:r>
            <a:r>
              <a:rPr lang="nb-NO" dirty="0" smtClean="0"/>
              <a:t> 2011) – </a:t>
            </a:r>
            <a:r>
              <a:rPr lang="nb-NO" dirty="0" err="1" smtClean="0"/>
              <a:t>now</a:t>
            </a:r>
            <a:r>
              <a:rPr lang="nb-NO" dirty="0" smtClean="0"/>
              <a:t> 120 000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Afghan Police, </a:t>
            </a:r>
            <a:r>
              <a:rPr lang="en-GB" dirty="0" smtClean="0"/>
              <a:t>aim </a:t>
            </a:r>
            <a:r>
              <a:rPr lang="nb-NO" b="1" dirty="0" smtClean="0"/>
              <a:t>134,000</a:t>
            </a:r>
            <a:r>
              <a:rPr lang="nb-NO" dirty="0" smtClean="0"/>
              <a:t> (by </a:t>
            </a:r>
            <a:r>
              <a:rPr lang="nb-NO" dirty="0" err="1" smtClean="0"/>
              <a:t>October</a:t>
            </a:r>
            <a:r>
              <a:rPr lang="nb-NO" dirty="0" smtClean="0"/>
              <a:t> 2011) – </a:t>
            </a:r>
            <a:r>
              <a:rPr lang="nb-NO" dirty="0" err="1" smtClean="0"/>
              <a:t>now</a:t>
            </a:r>
            <a:r>
              <a:rPr lang="nb-NO" dirty="0" smtClean="0"/>
              <a:t> 105 000 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ISAF</a:t>
            </a:r>
            <a:r>
              <a:rPr lang="en-GB" dirty="0" smtClean="0"/>
              <a:t>, under NATO command, scale down from </a:t>
            </a:r>
            <a:r>
              <a:rPr lang="nb-NO" dirty="0" err="1" smtClean="0"/>
              <a:t>approx</a:t>
            </a:r>
            <a:r>
              <a:rPr lang="nb-NO" dirty="0" smtClean="0"/>
              <a:t> </a:t>
            </a:r>
            <a:r>
              <a:rPr lang="nb-NO" b="1" dirty="0" smtClean="0"/>
              <a:t>120, 000 </a:t>
            </a:r>
            <a:r>
              <a:rPr lang="nb-NO" dirty="0" err="1" smtClean="0"/>
              <a:t>today</a:t>
            </a:r>
            <a:r>
              <a:rPr lang="nb-NO" dirty="0" smtClean="0"/>
              <a:t> to ?, more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training</a:t>
            </a:r>
            <a:r>
              <a:rPr lang="nb-NO" dirty="0" smtClean="0"/>
              <a:t> </a:t>
            </a: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b="1" dirty="0" err="1" smtClean="0"/>
              <a:t>Arbaki</a:t>
            </a:r>
            <a:r>
              <a:rPr lang="en-GB" dirty="0" smtClean="0"/>
              <a:t>, local defence forces, numbers ?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Afghanistan is a sovereign country. It is their armed forces. They eventually will have to take over security for their country”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Lt-Col Peter </a:t>
            </a:r>
            <a:r>
              <a:rPr lang="en-US" dirty="0" err="1" smtClean="0"/>
              <a:t>Benchoff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 Army</a:t>
            </a:r>
          </a:p>
          <a:p>
            <a:pPr>
              <a:buNone/>
            </a:pPr>
            <a:r>
              <a:rPr lang="en-US" sz="1800" dirty="0" smtClean="0"/>
              <a:t>(BBC October 2010)</a:t>
            </a:r>
            <a:endParaRPr lang="nb-NO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152900" cy="46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Orientation, anti terror or “security for all”</a:t>
            </a:r>
          </a:p>
          <a:p>
            <a:r>
              <a:rPr lang="en-GB" dirty="0" smtClean="0"/>
              <a:t>Securing political control/loyalty of leadership</a:t>
            </a:r>
          </a:p>
          <a:p>
            <a:r>
              <a:rPr lang="en-GB" dirty="0" smtClean="0"/>
              <a:t>Quality of personnel, not only numbers</a:t>
            </a:r>
          </a:p>
          <a:p>
            <a:r>
              <a:rPr lang="en-GB" dirty="0" smtClean="0"/>
              <a:t>Ethnical balance </a:t>
            </a:r>
          </a:p>
          <a:p>
            <a:r>
              <a:rPr lang="en-GB" dirty="0" err="1" smtClean="0"/>
              <a:t>Arbaki</a:t>
            </a:r>
            <a:r>
              <a:rPr lang="en-GB" dirty="0" smtClean="0"/>
              <a:t>, providing local security or insecurity</a:t>
            </a:r>
          </a:p>
          <a:p>
            <a:r>
              <a:rPr lang="en-GB" dirty="0" smtClean="0"/>
              <a:t>The role of the “</a:t>
            </a:r>
            <a:r>
              <a:rPr lang="en-GB" dirty="0" err="1" smtClean="0"/>
              <a:t>narco</a:t>
            </a:r>
            <a:r>
              <a:rPr lang="en-GB" dirty="0" smtClean="0"/>
              <a:t> state” &amp; </a:t>
            </a:r>
            <a:r>
              <a:rPr lang="en-GB" dirty="0" err="1" smtClean="0"/>
              <a:t>offical</a:t>
            </a:r>
            <a:r>
              <a:rPr lang="en-GB" smtClean="0"/>
              <a:t> state</a:t>
            </a:r>
            <a:endParaRPr lang="en-GB" dirty="0" smtClean="0"/>
          </a:p>
          <a:p>
            <a:r>
              <a:rPr lang="en-GB" dirty="0" smtClean="0"/>
              <a:t>Regional security guarantees</a:t>
            </a:r>
          </a:p>
          <a:p>
            <a:r>
              <a:rPr lang="en-GB" dirty="0" smtClean="0"/>
              <a:t>Dependency on external funding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700213"/>
            <a:ext cx="62420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Governance</a:t>
            </a:r>
            <a:r>
              <a:rPr lang="nb-NO" dirty="0" smtClean="0"/>
              <a:t> and </a:t>
            </a:r>
            <a:r>
              <a:rPr lang="nb-NO" dirty="0" err="1" smtClean="0"/>
              <a:t>state</a:t>
            </a:r>
            <a:r>
              <a:rPr lang="nb-NO" dirty="0" smtClean="0"/>
              <a:t> </a:t>
            </a:r>
            <a:r>
              <a:rPr lang="nb-NO" dirty="0" err="1" smtClean="0"/>
              <a:t>capture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463006"/>
            <a:ext cx="2667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lot is </a:t>
            </a:r>
            <a:r>
              <a:rPr lang="nb-NO" dirty="0" err="1" smtClean="0"/>
              <a:t>going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…. </a:t>
            </a:r>
            <a:r>
              <a:rPr lang="nb-NO" dirty="0" err="1" smtClean="0"/>
              <a:t>but</a:t>
            </a:r>
            <a:r>
              <a:rPr lang="nb-NO" dirty="0" smtClean="0"/>
              <a:t> negative </a:t>
            </a:r>
            <a:r>
              <a:rPr lang="nb-NO" dirty="0" err="1" smtClean="0"/>
              <a:t>focus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quest for ”our” strong president has competed with </a:t>
            </a:r>
            <a:r>
              <a:rPr lang="en-GB" sz="2400" dirty="0" err="1" smtClean="0"/>
              <a:t>Karzai’s</a:t>
            </a:r>
            <a:r>
              <a:rPr lang="en-GB" sz="2400" dirty="0" smtClean="0"/>
              <a:t> need to build Afghan networks for own survival</a:t>
            </a:r>
          </a:p>
          <a:p>
            <a:r>
              <a:rPr lang="en-GB" sz="2400" dirty="0" smtClean="0"/>
              <a:t>All power (and money) in Kabul has generated local grievances</a:t>
            </a:r>
          </a:p>
          <a:p>
            <a:r>
              <a:rPr lang="en-GB" sz="2400" dirty="0" smtClean="0"/>
              <a:t>Uncertainty over future ends up in short term “looting” of state funds/property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 </a:t>
            </a:r>
            <a:r>
              <a:rPr lang="nb-NO" dirty="0" err="1" smtClean="0"/>
              <a:t>capture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155830" cy="31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Shift funding from security to development</a:t>
            </a:r>
          </a:p>
          <a:p>
            <a:r>
              <a:rPr lang="en-GB" dirty="0" smtClean="0"/>
              <a:t>Willingness to support </a:t>
            </a:r>
            <a:r>
              <a:rPr lang="en-GB" dirty="0" err="1" smtClean="0"/>
              <a:t>longterm</a:t>
            </a:r>
            <a:r>
              <a:rPr lang="en-GB" dirty="0" smtClean="0"/>
              <a:t> building of government capacity and skills, not least at province and district levels</a:t>
            </a:r>
          </a:p>
          <a:p>
            <a:r>
              <a:rPr lang="en-GB" dirty="0" smtClean="0"/>
              <a:t>Decentralisation without “closing down the central state”</a:t>
            </a:r>
          </a:p>
          <a:p>
            <a:r>
              <a:rPr lang="en-GB" dirty="0" smtClean="0"/>
              <a:t>Encourage debates on governance structures, role/influence of elected bodies and political parties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341161" cy="49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Rehabilitation</a:t>
            </a:r>
            <a:r>
              <a:rPr lang="nb-NO" dirty="0" smtClean="0"/>
              <a:t> and </a:t>
            </a:r>
            <a:r>
              <a:rPr lang="nb-NO" dirty="0" err="1" smtClean="0"/>
              <a:t>development</a:t>
            </a:r>
            <a:endParaRPr lang="nb-NO" dirty="0"/>
          </a:p>
        </p:txBody>
      </p:sp>
      <p:pic>
        <p:nvPicPr>
          <p:cNvPr id="4" name="Picture 2" descr="C:\Users\arnes\Desktop\Retur Afghanist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77281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to </a:t>
            </a:r>
            <a:r>
              <a:rPr lang="nb-NO" dirty="0" err="1" smtClean="0"/>
              <a:t>report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Several government programmed (with NGOs) have increased no of schools, health clinics and community rehabilitation and development (NSP)</a:t>
            </a:r>
          </a:p>
          <a:p>
            <a:r>
              <a:rPr lang="en-GB" dirty="0" smtClean="0"/>
              <a:t>Reputed NGOs have maintained presence in most of Afghanistan, even during conflict</a:t>
            </a:r>
          </a:p>
          <a:p>
            <a:r>
              <a:rPr lang="en-GB" dirty="0" smtClean="0"/>
              <a:t>Support for agriculture is getting increasing attention</a:t>
            </a:r>
          </a:p>
          <a:p>
            <a:r>
              <a:rPr lang="en-GB" dirty="0" smtClean="0"/>
              <a:t>Small community investments can make major differences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development </a:t>
            </a:r>
            <a:endParaRPr lang="en-GB" dirty="0"/>
          </a:p>
        </p:txBody>
      </p:sp>
      <p:pic>
        <p:nvPicPr>
          <p:cNvPr id="4" name="Picture 4" descr="IMG_29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891" y="2286000"/>
            <a:ext cx="5120217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Very high Afghan expectations (and needs)</a:t>
            </a:r>
          </a:p>
          <a:p>
            <a:r>
              <a:rPr lang="en-GB" sz="2400" dirty="0" smtClean="0"/>
              <a:t>TO generate many more  permanent jobs</a:t>
            </a:r>
          </a:p>
          <a:p>
            <a:r>
              <a:rPr lang="en-GB" sz="2400" dirty="0" smtClean="0"/>
              <a:t>To develop government capacity beyond Kabul</a:t>
            </a:r>
          </a:p>
          <a:p>
            <a:r>
              <a:rPr lang="en-GB" sz="2400" dirty="0" smtClean="0"/>
              <a:t>Quality teachers, health workers, development workers in demand</a:t>
            </a:r>
          </a:p>
          <a:p>
            <a:r>
              <a:rPr lang="en-GB" sz="2400" dirty="0" smtClean="0"/>
              <a:t>Secure neutrality for humanitarian assistance and professional development (hearts and minds don’t work)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Oil, gas and </a:t>
            </a:r>
            <a:r>
              <a:rPr lang="nb-NO" dirty="0" err="1" smtClean="0"/>
              <a:t>electricity</a:t>
            </a:r>
            <a:r>
              <a:rPr lang="nb-NO" dirty="0" smtClean="0"/>
              <a:t> </a:t>
            </a:r>
            <a:r>
              <a:rPr lang="nb-NO" sz="2000" dirty="0" smtClean="0"/>
              <a:t>(foto: Geir Ytreland)</a:t>
            </a:r>
            <a:endParaRPr lang="nb-NO" sz="2000" dirty="0"/>
          </a:p>
        </p:txBody>
      </p:sp>
      <p:pic>
        <p:nvPicPr>
          <p:cNvPr id="3074" name="Picture 2" descr="C:\Users\arnes\Desktop\mappe 2106\IMG_0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4505920" cy="337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Human rights and rights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3816424" cy="299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Less to </a:t>
            </a:r>
            <a:r>
              <a:rPr lang="nb-NO" dirty="0" err="1" smtClean="0"/>
              <a:t>report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Continued violations of basic human rights</a:t>
            </a:r>
          </a:p>
          <a:p>
            <a:r>
              <a:rPr lang="en-GB" dirty="0" smtClean="0"/>
              <a:t>Transitional justice initiative overturned by Parliament providing themselves amnesty</a:t>
            </a:r>
          </a:p>
          <a:p>
            <a:r>
              <a:rPr lang="en-GB" dirty="0" smtClean="0"/>
              <a:t>Resentment against being ”taught western human rights”, more focus on Afghan values</a:t>
            </a:r>
          </a:p>
          <a:p>
            <a:r>
              <a:rPr lang="en-GB" dirty="0" smtClean="0"/>
              <a:t>Fear that a peace deal with Taliban by the Peace Council will overlook human and women rights 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/>
          <a:p>
            <a:fld id="{6E737B0E-1D9D-42F8-AB08-BF72941B9822}" type="datetime1">
              <a:rPr lang="en-US"/>
              <a:pPr/>
              <a:t>10/28/2010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/>
          <a:p>
            <a:fld id="{C4A9E027-D2A5-464B-82BA-8E8E18ABA3DA}" type="slidenum">
              <a:rPr lang="nb-NO"/>
              <a:pPr/>
              <a:t>27</a:t>
            </a:fld>
            <a:endParaRPr lang="nb-NO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404" name="Picture 4" descr="Qwaja Gir Herat female CDC memb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182717" cy="47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ways to support Afghan women and advocacy organisations voices in the debate</a:t>
            </a:r>
          </a:p>
          <a:p>
            <a:r>
              <a:rPr lang="en-GB" dirty="0" smtClean="0"/>
              <a:t>Have military actors refrain from supporting the worst human rights violators (</a:t>
            </a:r>
            <a:r>
              <a:rPr lang="en-GB" dirty="0" err="1" smtClean="0"/>
              <a:t>arbaki</a:t>
            </a:r>
            <a:r>
              <a:rPr lang="en-GB" dirty="0" smtClean="0"/>
              <a:t>)</a:t>
            </a:r>
          </a:p>
          <a:p>
            <a:r>
              <a:rPr lang="en-GB" dirty="0" smtClean="0"/>
              <a:t>Human rights benefits of a negotiated settlement up against minimum requirements for HR respect in any deal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7713419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9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international</a:t>
            </a:r>
            <a:r>
              <a:rPr lang="nb-NO" dirty="0" smtClean="0"/>
              <a:t> </a:t>
            </a:r>
            <a:r>
              <a:rPr lang="nb-NO" dirty="0" err="1" smtClean="0"/>
              <a:t>engagement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Increased insecurity in large parts of Afghanistan, high military and civilian losses</a:t>
            </a:r>
          </a:p>
          <a:p>
            <a:pPr lvl="1"/>
            <a:r>
              <a:rPr lang="en-GB" dirty="0" smtClean="0"/>
              <a:t>Country second last on UN Human Development Index, despite major growth and external support – including for health and education</a:t>
            </a:r>
          </a:p>
          <a:p>
            <a:pPr lvl="1"/>
            <a:r>
              <a:rPr lang="en-GB" dirty="0" smtClean="0"/>
              <a:t>Low trust in Afghan government/institutions/ democratisation, rampant corruption</a:t>
            </a:r>
          </a:p>
          <a:p>
            <a:pPr lvl="1"/>
            <a:r>
              <a:rPr lang="en-GB" dirty="0" smtClean="0"/>
              <a:t>Increased ethnic and rural/urban tension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Leaving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Afghans</a:t>
            </a:r>
            <a:r>
              <a:rPr lang="nb-NO" dirty="0" smtClean="0"/>
              <a:t> to </a:t>
            </a:r>
            <a:r>
              <a:rPr lang="nb-NO" dirty="0" err="1" smtClean="0"/>
              <a:t>themselves</a:t>
            </a:r>
            <a:r>
              <a:rPr lang="nb-NO" dirty="0" smtClean="0"/>
              <a:t>, or…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 small (not US/UK/neighbours) international peacekeeping force to maintain security for a continued political process. Assess size, orientation and control over Afghan army and police  </a:t>
            </a:r>
          </a:p>
          <a:p>
            <a:r>
              <a:rPr lang="en-GB" sz="1800" dirty="0" smtClean="0"/>
              <a:t>Increase support for development/rehabilitation in a Government/community partnership - prioritise jobs, education, health…</a:t>
            </a:r>
          </a:p>
          <a:p>
            <a:r>
              <a:rPr lang="en-GB" sz="1800" dirty="0" smtClean="0"/>
              <a:t>Intensified capacity building and higher education – and massive investments in rural economy/agriculture</a:t>
            </a:r>
          </a:p>
          <a:p>
            <a:r>
              <a:rPr lang="en-GB" sz="1800" dirty="0" smtClean="0"/>
              <a:t>Allow afghans to be more firmly in control of own development and democratisation, more community ownership and transparency</a:t>
            </a:r>
          </a:p>
          <a:p>
            <a:r>
              <a:rPr lang="en-GB" sz="1800" dirty="0" smtClean="0"/>
              <a:t>Accommodate concerns of neighbouring countries, help resolve conflicts over borders, water and natural resources</a:t>
            </a:r>
          </a:p>
          <a:p>
            <a:pPr>
              <a:buNone/>
            </a:pPr>
            <a:r>
              <a:rPr lang="en-GB" sz="2000" dirty="0" smtClean="0"/>
              <a:t>REQUIRES REDUCTION OF MILITARY INFLUENCE ON STRATEGIC PLANNING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7477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9" descr="Preparing food school girl Rabat Sang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326293" cy="5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Scenarios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Rapid military withdrawal from 2011, followed by decrease/termination in external funding – ”leaving it all to the Afghans”</a:t>
            </a:r>
          </a:p>
          <a:p>
            <a:r>
              <a:rPr lang="en-GB" sz="2400" dirty="0" smtClean="0"/>
              <a:t>Gradual US military withdrawal from 2011, (almost) all NATO troops out by 2014 (US elections) – time for strategic planning of  longer term dev/governance interventions</a:t>
            </a:r>
          </a:p>
          <a:p>
            <a:r>
              <a:rPr lang="en-GB" sz="2400" dirty="0" smtClean="0"/>
              <a:t>Planned military withdrawal, transfer to UN peacekeeping force, strategic </a:t>
            </a:r>
            <a:r>
              <a:rPr lang="en-GB" sz="2400" dirty="0" err="1" smtClean="0"/>
              <a:t>longterm</a:t>
            </a:r>
            <a:r>
              <a:rPr lang="en-GB" sz="2400" dirty="0" smtClean="0"/>
              <a:t> development planning and funding guarantees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Challenges</a:t>
            </a:r>
            <a:r>
              <a:rPr lang="nb-NO" dirty="0" smtClean="0"/>
              <a:t>, </a:t>
            </a:r>
            <a:r>
              <a:rPr lang="nb-NO" dirty="0" err="1" smtClean="0"/>
              <a:t>opportunities</a:t>
            </a:r>
            <a:r>
              <a:rPr lang="nb-NO" dirty="0" smtClean="0"/>
              <a:t> - 2014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negotiations – and stakeholder acceptance</a:t>
            </a:r>
          </a:p>
          <a:p>
            <a:r>
              <a:rPr lang="en-US" dirty="0" smtClean="0"/>
              <a:t>Security – for all</a:t>
            </a:r>
          </a:p>
          <a:p>
            <a:r>
              <a:rPr lang="en-US" dirty="0" smtClean="0"/>
              <a:t>Governance and ”state capture”</a:t>
            </a:r>
          </a:p>
          <a:p>
            <a:r>
              <a:rPr lang="en-US" dirty="0" smtClean="0"/>
              <a:t>Rehabilitation and development</a:t>
            </a:r>
          </a:p>
          <a:p>
            <a:r>
              <a:rPr lang="en-US" dirty="0" smtClean="0"/>
              <a:t>Human rights, </a:t>
            </a:r>
            <a:r>
              <a:rPr lang="en-US" dirty="0" err="1" smtClean="0"/>
              <a:t>incl</a:t>
            </a:r>
            <a:r>
              <a:rPr lang="en-US" dirty="0" smtClean="0"/>
              <a:t> rights of women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Negotiated</a:t>
            </a:r>
            <a:r>
              <a:rPr lang="nb-NO" dirty="0" smtClean="0"/>
              <a:t> </a:t>
            </a:r>
            <a:r>
              <a:rPr lang="nb-NO" dirty="0" err="1" smtClean="0"/>
              <a:t>peace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947901" cy="28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going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Afghan Peace </a:t>
            </a:r>
            <a:r>
              <a:rPr lang="en-GB" sz="2400" dirty="0" err="1" smtClean="0"/>
              <a:t>Jirga</a:t>
            </a:r>
            <a:r>
              <a:rPr lang="en-GB" sz="2400" dirty="0" smtClean="0"/>
              <a:t> convened summer 2010, gave acceptance for negotiations with Taliban/armed opposition </a:t>
            </a:r>
          </a:p>
          <a:p>
            <a:r>
              <a:rPr lang="en-GB" sz="2400" dirty="0" smtClean="0"/>
              <a:t>Peace Council appointed October 2010, tasked to negotiate a political settlement</a:t>
            </a:r>
          </a:p>
          <a:p>
            <a:r>
              <a:rPr lang="en-GB" sz="2400" dirty="0" smtClean="0"/>
              <a:t>Pakistani military key actor, influence on Taliban (especially </a:t>
            </a:r>
            <a:r>
              <a:rPr lang="en-GB" sz="2400" dirty="0" err="1" smtClean="0"/>
              <a:t>Haqqani</a:t>
            </a:r>
            <a:r>
              <a:rPr lang="en-GB" sz="2400" dirty="0" smtClean="0"/>
              <a:t> fraction)</a:t>
            </a:r>
          </a:p>
          <a:p>
            <a:r>
              <a:rPr lang="en-GB" sz="2400" dirty="0" smtClean="0"/>
              <a:t>US gradually warming up, while killing Taliban leaders (300 over the last 3months) </a:t>
            </a:r>
          </a:p>
          <a:p>
            <a:pPr>
              <a:buNone/>
            </a:pPr>
            <a:r>
              <a:rPr lang="en-GB" sz="2400" b="1" dirty="0" smtClean="0"/>
              <a:t>The game now: who are to control the negotiations?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Challenges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3840171"/>
          </a:xfrm>
        </p:spPr>
        <p:txBody>
          <a:bodyPr/>
          <a:lstStyle/>
          <a:p>
            <a:r>
              <a:rPr lang="en-GB" sz="2400" dirty="0" smtClean="0"/>
              <a:t>When is it a good time to negotiate? Can the Afghan government/NATO/ISAF strengthen their position, or is it better to negotiate now?</a:t>
            </a:r>
          </a:p>
          <a:p>
            <a:r>
              <a:rPr lang="en-GB" sz="2400" dirty="0" smtClean="0"/>
              <a:t>Fixed positions or room to negotiate, accept constitution versus all troops out?</a:t>
            </a:r>
          </a:p>
          <a:p>
            <a:r>
              <a:rPr lang="en-GB" sz="2400" dirty="0" smtClean="0"/>
              <a:t>Will Afghan ethnic minorities accept decreased influence, and can human/women rights be safeguard?</a:t>
            </a:r>
          </a:p>
          <a:p>
            <a:r>
              <a:rPr lang="en-GB" sz="2400" dirty="0" smtClean="0"/>
              <a:t>Is there a settlement all Afghan neighbours might accept?</a:t>
            </a:r>
          </a:p>
          <a:p>
            <a:pPr>
              <a:buNone/>
            </a:pPr>
            <a:r>
              <a:rPr lang="en-GB" sz="2400" dirty="0" smtClean="0"/>
              <a:t> </a:t>
            </a:r>
          </a:p>
          <a:p>
            <a:endParaRPr lang="nb-NO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917</Words>
  <Application>Microsoft Office PowerPoint</Application>
  <PresentationFormat>On-screen Show (4:3)</PresentationFormat>
  <Paragraphs>104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When  breaking up is hard to do: Exploring exit strategies in  Afghanistan</vt:lpstr>
      <vt:lpstr>Slide 2</vt:lpstr>
      <vt:lpstr>9 years of international engagement </vt:lpstr>
      <vt:lpstr>Slide 4</vt:lpstr>
      <vt:lpstr>Scenarios</vt:lpstr>
      <vt:lpstr>Challenges, opportunities - 2014</vt:lpstr>
      <vt:lpstr>Negotiated peace</vt:lpstr>
      <vt:lpstr>What is going on?</vt:lpstr>
      <vt:lpstr>Challenges</vt:lpstr>
      <vt:lpstr>Afghan security responsibility (Foto: ISAF)</vt:lpstr>
      <vt:lpstr>Plans for security transfer</vt:lpstr>
      <vt:lpstr>No way around, but when?</vt:lpstr>
      <vt:lpstr>Slide 13</vt:lpstr>
      <vt:lpstr>Challenges</vt:lpstr>
      <vt:lpstr>Slide 15</vt:lpstr>
      <vt:lpstr>Governance and state capture</vt:lpstr>
      <vt:lpstr>A lot is going on…. but negative focus</vt:lpstr>
      <vt:lpstr>State capture</vt:lpstr>
      <vt:lpstr>Challenges</vt:lpstr>
      <vt:lpstr>Rehabilitation and development</vt:lpstr>
      <vt:lpstr>More to report on…</vt:lpstr>
      <vt:lpstr>Community development </vt:lpstr>
      <vt:lpstr>Challenges</vt:lpstr>
      <vt:lpstr>Oil, gas and electricity (foto: Geir Ytreland)</vt:lpstr>
      <vt:lpstr>Human rights and rights of women</vt:lpstr>
      <vt:lpstr>Less to report on…</vt:lpstr>
      <vt:lpstr>Slide 27</vt:lpstr>
      <vt:lpstr>Challenges</vt:lpstr>
      <vt:lpstr>Slide 29</vt:lpstr>
      <vt:lpstr>Leaving the Afghans to themselves, or…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arnes</cp:lastModifiedBy>
  <cp:revision>99</cp:revision>
  <dcterms:created xsi:type="dcterms:W3CDTF">2010-03-08T09:42:47Z</dcterms:created>
  <dcterms:modified xsi:type="dcterms:W3CDTF">2010-10-28T08:18:53Z</dcterms:modified>
</cp:coreProperties>
</file>