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sldIdLst>
    <p:sldId id="258" r:id="rId2"/>
    <p:sldId id="437" r:id="rId3"/>
    <p:sldId id="369" r:id="rId4"/>
    <p:sldId id="447" r:id="rId5"/>
    <p:sldId id="449" r:id="rId6"/>
    <p:sldId id="450" r:id="rId7"/>
    <p:sldId id="448" r:id="rId8"/>
    <p:sldId id="446" r:id="rId9"/>
    <p:sldId id="451" r:id="rId10"/>
    <p:sldId id="407" r:id="rId11"/>
    <p:sldId id="438" r:id="rId12"/>
    <p:sldId id="429" r:id="rId13"/>
    <p:sldId id="374" r:id="rId14"/>
    <p:sldId id="425" r:id="rId15"/>
    <p:sldId id="435" r:id="rId16"/>
    <p:sldId id="370" r:id="rId17"/>
    <p:sldId id="382" r:id="rId18"/>
    <p:sldId id="383" r:id="rId19"/>
    <p:sldId id="384" r:id="rId20"/>
    <p:sldId id="442" r:id="rId21"/>
    <p:sldId id="386" r:id="rId22"/>
    <p:sldId id="385" r:id="rId23"/>
    <p:sldId id="387" r:id="rId24"/>
    <p:sldId id="422" r:id="rId25"/>
    <p:sldId id="405" r:id="rId26"/>
    <p:sldId id="408" r:id="rId27"/>
    <p:sldId id="424" r:id="rId28"/>
    <p:sldId id="428" r:id="rId29"/>
    <p:sldId id="410" r:id="rId30"/>
    <p:sldId id="411" r:id="rId31"/>
    <p:sldId id="456" r:id="rId32"/>
    <p:sldId id="453" r:id="rId33"/>
    <p:sldId id="452" r:id="rId34"/>
    <p:sldId id="417" r:id="rId35"/>
    <p:sldId id="454" r:id="rId36"/>
    <p:sldId id="458" r:id="rId37"/>
    <p:sldId id="433" r:id="rId38"/>
    <p:sldId id="455" r:id="rId39"/>
    <p:sldId id="420" r:id="rId40"/>
  </p:sldIdLst>
  <p:sldSz cx="9144000" cy="6858000" type="screen4x3"/>
  <p:notesSz cx="6896100" cy="10033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5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>
        <p:scale>
          <a:sx n="75" d="100"/>
          <a:sy n="75" d="100"/>
        </p:scale>
        <p:origin x="-10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831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b-NO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6194" y="0"/>
            <a:ext cx="298831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nb-NO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6500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610" y="4765675"/>
            <a:ext cx="551688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9609"/>
            <a:ext cx="298831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b-NO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6194" y="9529609"/>
            <a:ext cx="298831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127753D1-414E-489F-A1C4-207F4FE905BC}" type="slidenum">
              <a:rPr lang="nb-NO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D5EDF-C0CF-4F1B-90FF-EE7606CCFDC3}" type="slidenum">
              <a:rPr lang="nb-NO"/>
              <a:pPr/>
              <a:t>1</a:t>
            </a:fld>
            <a:endParaRPr lang="nb-NO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An </a:t>
            </a:r>
            <a:r>
              <a:rPr lang="nn-NO" dirty="0" err="1" smtClean="0"/>
              <a:t>internationally</a:t>
            </a:r>
            <a:r>
              <a:rPr lang="nn-NO" baseline="0" dirty="0" smtClean="0"/>
              <a:t> </a:t>
            </a:r>
            <a:r>
              <a:rPr lang="nn-NO" baseline="0" dirty="0" err="1" smtClean="0"/>
              <a:t>divided</a:t>
            </a:r>
            <a:r>
              <a:rPr lang="nn-NO" baseline="0" dirty="0" smtClean="0"/>
              <a:t> country </a:t>
            </a:r>
            <a:r>
              <a:rPr lang="nn-NO" baseline="0" dirty="0" err="1" smtClean="0"/>
              <a:t>with</a:t>
            </a:r>
            <a:r>
              <a:rPr lang="nn-NO" baseline="0" dirty="0" smtClean="0"/>
              <a:t> a </a:t>
            </a:r>
            <a:r>
              <a:rPr lang="nn-NO" baseline="0" dirty="0" err="1" smtClean="0"/>
              <a:t>large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variety</a:t>
            </a:r>
            <a:r>
              <a:rPr lang="nn-NO" baseline="0" dirty="0" smtClean="0"/>
              <a:t> </a:t>
            </a:r>
            <a:r>
              <a:rPr lang="nn-NO" baseline="0" dirty="0" err="1" smtClean="0"/>
              <a:t>of</a:t>
            </a:r>
            <a:r>
              <a:rPr lang="nn-NO" baseline="0" dirty="0" smtClean="0"/>
              <a:t> hum/ </a:t>
            </a:r>
            <a:r>
              <a:rPr lang="nn-NO" baseline="0" dirty="0" err="1" smtClean="0"/>
              <a:t>development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strategies</a:t>
            </a:r>
            <a:r>
              <a:rPr lang="nn-NO" baseline="0" dirty="0" smtClean="0"/>
              <a:t> and </a:t>
            </a:r>
            <a:r>
              <a:rPr lang="nn-NO" baseline="0" dirty="0" err="1" smtClean="0"/>
              <a:t>degree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of</a:t>
            </a:r>
            <a:r>
              <a:rPr lang="nn-NO" baseline="0" dirty="0" smtClean="0"/>
              <a:t> </a:t>
            </a:r>
            <a:r>
              <a:rPr lang="nn-NO" baseline="0" dirty="0" err="1" smtClean="0"/>
              <a:t>military</a:t>
            </a:r>
            <a:r>
              <a:rPr lang="nn-NO" baseline="0" dirty="0" smtClean="0"/>
              <a:t> </a:t>
            </a:r>
            <a:r>
              <a:rPr lang="nn-NO" baseline="0" dirty="0" err="1" smtClean="0"/>
              <a:t>involvement</a:t>
            </a:r>
            <a:r>
              <a:rPr lang="nn-NO" baseline="0" dirty="0" smtClean="0"/>
              <a:t> in </a:t>
            </a:r>
            <a:r>
              <a:rPr lang="nn-NO" baseline="0" dirty="0" err="1" smtClean="0"/>
              <a:t>these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11</a:t>
            </a:fld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12</a:t>
            </a:fld>
            <a:endParaRPr 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8F511F-72BF-4026-A25E-EC7CE4F993F3}" type="slidenum">
              <a:rPr lang="nb-NO"/>
              <a:pPr/>
              <a:t>13</a:t>
            </a:fld>
            <a:endParaRPr lang="nb-NO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480" y="4765675"/>
            <a:ext cx="5057140" cy="4514850"/>
          </a:xfrm>
        </p:spPr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village</a:t>
            </a:r>
            <a:r>
              <a:rPr lang="nb-NO" dirty="0" smtClean="0"/>
              <a:t> </a:t>
            </a:r>
            <a:r>
              <a:rPr lang="nb-NO" dirty="0" err="1" smtClean="0"/>
              <a:t>council</a:t>
            </a:r>
            <a:r>
              <a:rPr lang="nb-NO" dirty="0" smtClean="0"/>
              <a:t> is </a:t>
            </a:r>
            <a:r>
              <a:rPr lang="nb-NO" dirty="0" err="1" smtClean="0"/>
              <a:t>important</a:t>
            </a:r>
            <a:r>
              <a:rPr lang="nb-NO" dirty="0" smtClean="0"/>
              <a:t> for </a:t>
            </a:r>
            <a:r>
              <a:rPr lang="nb-NO" dirty="0" err="1" smtClean="0"/>
              <a:t>conflict</a:t>
            </a:r>
            <a:r>
              <a:rPr lang="nb-NO" dirty="0" smtClean="0"/>
              <a:t> and </a:t>
            </a:r>
            <a:r>
              <a:rPr lang="nb-NO" dirty="0" err="1" smtClean="0"/>
              <a:t>resource</a:t>
            </a:r>
            <a:r>
              <a:rPr lang="nb-NO" dirty="0" smtClean="0"/>
              <a:t> </a:t>
            </a:r>
            <a:r>
              <a:rPr lang="nb-NO" dirty="0" err="1" smtClean="0"/>
              <a:t>management</a:t>
            </a:r>
            <a:r>
              <a:rPr lang="nb-NO" dirty="0" smtClean="0"/>
              <a:t>,</a:t>
            </a:r>
            <a:r>
              <a:rPr lang="nb-NO" baseline="0" dirty="0" smtClean="0"/>
              <a:t> and for </a:t>
            </a:r>
            <a:r>
              <a:rPr lang="nb-NO" baseline="0" dirty="0" err="1" smtClean="0"/>
              <a:t>development</a:t>
            </a:r>
            <a:r>
              <a:rPr lang="nb-NO" baseline="0" dirty="0" smtClean="0"/>
              <a:t> planning. Consensus </a:t>
            </a:r>
            <a:r>
              <a:rPr lang="nb-NO" baseline="0" dirty="0" err="1" smtClean="0"/>
              <a:t>oriented</a:t>
            </a:r>
            <a:r>
              <a:rPr lang="nb-NO" baseline="0" dirty="0" smtClean="0"/>
              <a:t> – all male. The </a:t>
            </a:r>
            <a:r>
              <a:rPr lang="nb-NO" baseline="0" dirty="0" err="1" smtClean="0"/>
              <a:t>tribes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use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jirgas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solve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conflicts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within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tribes</a:t>
            </a:r>
            <a:r>
              <a:rPr lang="nb-NO" baseline="0" dirty="0" smtClean="0"/>
              <a:t>,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Loya</a:t>
            </a:r>
            <a:r>
              <a:rPr lang="nb-NO" baseline="0" dirty="0" smtClean="0"/>
              <a:t> Jirga has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used to </a:t>
            </a:r>
            <a:r>
              <a:rPr lang="nb-NO" baseline="0" dirty="0" err="1" smtClean="0"/>
              <a:t>appoint</a:t>
            </a:r>
            <a:r>
              <a:rPr lang="nb-NO" baseline="0" dirty="0" smtClean="0"/>
              <a:t> Kings/Presidents and </a:t>
            </a:r>
            <a:r>
              <a:rPr lang="nb-NO" baseline="0" dirty="0" err="1" smtClean="0"/>
              <a:t>approve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constitutions</a:t>
            </a:r>
            <a:r>
              <a:rPr lang="nb-NO" baseline="0" dirty="0" smtClean="0"/>
              <a:t>.</a:t>
            </a:r>
            <a:endParaRPr lang="nb-NO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The Brits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divided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pashtuns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through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Durrand line, a border Afghanistan has </a:t>
            </a:r>
            <a:r>
              <a:rPr lang="nn-NO" baseline="0" dirty="0" err="1" smtClean="0"/>
              <a:t>not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yet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recgnised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B130-24FB-41DE-B37D-52F3E73BEF96}" type="slidenum">
              <a:rPr lang="nb-NO" smtClean="0"/>
              <a:pPr/>
              <a:t>14</a:t>
            </a:fld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2 min – </a:t>
            </a:r>
            <a:r>
              <a:rPr lang="nn-NO" dirty="0" err="1" smtClean="0"/>
              <a:t>pashtuns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joined</a:t>
            </a:r>
            <a:r>
              <a:rPr lang="nn-NO" baseline="0" dirty="0" smtClean="0"/>
              <a:t> in </a:t>
            </a:r>
            <a:r>
              <a:rPr lang="nn-NO" baseline="0" dirty="0" err="1" smtClean="0"/>
              <a:t>their</a:t>
            </a:r>
            <a:r>
              <a:rPr lang="nn-NO" baseline="0" dirty="0" smtClean="0"/>
              <a:t> </a:t>
            </a:r>
            <a:r>
              <a:rPr lang="nn-NO" baseline="0" dirty="0" err="1" smtClean="0"/>
              <a:t>defence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of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their</a:t>
            </a:r>
            <a:r>
              <a:rPr lang="nn-NO" baseline="0" dirty="0" smtClean="0"/>
              <a:t> homeland in </a:t>
            </a:r>
            <a:r>
              <a:rPr lang="nn-NO" baseline="0" dirty="0" err="1" smtClean="0"/>
              <a:t>both</a:t>
            </a:r>
            <a:r>
              <a:rPr lang="nn-NO" baseline="0" dirty="0" smtClean="0"/>
              <a:t> </a:t>
            </a:r>
            <a:r>
              <a:rPr lang="nn-NO" baseline="0" dirty="0" err="1" smtClean="0"/>
              <a:t>countries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15</a:t>
            </a:fld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Jagori</a:t>
            </a:r>
            <a:r>
              <a:rPr lang="nn-NO" dirty="0" smtClean="0"/>
              <a:t>, </a:t>
            </a:r>
            <a:r>
              <a:rPr lang="nn-NO" dirty="0" err="1" smtClean="0"/>
              <a:t>Ghazni</a:t>
            </a:r>
            <a:r>
              <a:rPr lang="nn-NO" dirty="0" smtClean="0"/>
              <a:t> </a:t>
            </a:r>
            <a:r>
              <a:rPr lang="nn-NO" dirty="0" err="1" smtClean="0"/>
              <a:t>province</a:t>
            </a:r>
            <a:r>
              <a:rPr lang="nn-NO" dirty="0" smtClean="0"/>
              <a:t>, bording </a:t>
            </a:r>
            <a:r>
              <a:rPr lang="nn-NO" dirty="0" err="1" smtClean="0"/>
              <a:t>pashtuns</a:t>
            </a:r>
            <a:r>
              <a:rPr lang="nn-NO" dirty="0" smtClean="0"/>
              <a:t> and </a:t>
            </a:r>
            <a:r>
              <a:rPr lang="nn-NO" dirty="0" err="1" smtClean="0"/>
              <a:t>hazaras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16</a:t>
            </a:fld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F321A-1735-43AA-BEA9-C539C6AEBE15}" type="slidenum">
              <a:rPr lang="nb-NO"/>
              <a:pPr/>
              <a:t>17</a:t>
            </a:fld>
            <a:endParaRPr lang="nb-NO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classic</a:t>
            </a:r>
            <a:r>
              <a:rPr lang="nb-NO" dirty="0" smtClean="0"/>
              <a:t> </a:t>
            </a:r>
            <a:r>
              <a:rPr lang="nb-NO" dirty="0" err="1" smtClean="0"/>
              <a:t>picture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british</a:t>
            </a:r>
            <a:r>
              <a:rPr lang="nb-NO" dirty="0" smtClean="0"/>
              <a:t> </a:t>
            </a:r>
            <a:r>
              <a:rPr lang="nb-NO" dirty="0" err="1" smtClean="0"/>
              <a:t>defeat</a:t>
            </a:r>
            <a:r>
              <a:rPr lang="nb-NO" dirty="0" smtClean="0"/>
              <a:t> in Afghanistan,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only</a:t>
            </a:r>
            <a:r>
              <a:rPr lang="nb-NO" dirty="0" smtClean="0"/>
              <a:t> </a:t>
            </a:r>
            <a:r>
              <a:rPr lang="nb-NO" dirty="0" err="1" smtClean="0"/>
              <a:t>survivor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retreat from Kabul </a:t>
            </a:r>
            <a:r>
              <a:rPr lang="nb-NO" dirty="0" err="1" smtClean="0"/>
              <a:t>reaches</a:t>
            </a:r>
            <a:r>
              <a:rPr lang="nb-NO" baseline="0" dirty="0" smtClean="0"/>
              <a:t> Jalalabad –  used to </a:t>
            </a:r>
            <a:r>
              <a:rPr lang="nb-NO" baseline="0" dirty="0" err="1" smtClean="0"/>
              <a:t>mobilise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military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against</a:t>
            </a:r>
            <a:r>
              <a:rPr lang="nb-NO" baseline="0" dirty="0" smtClean="0"/>
              <a:t> British </a:t>
            </a:r>
            <a:r>
              <a:rPr lang="nb-NO" baseline="0" dirty="0" err="1" smtClean="0"/>
              <a:t>forces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south</a:t>
            </a:r>
            <a:r>
              <a:rPr lang="nb-NO" baseline="0" dirty="0" smtClean="0"/>
              <a:t> Afghanistan</a:t>
            </a:r>
            <a:endParaRPr lang="nb-NO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50E67F-BE26-4F38-A1AD-D6BBC678CA02}" type="slidenum">
              <a:rPr lang="nb-NO"/>
              <a:pPr/>
              <a:t>18</a:t>
            </a:fld>
            <a:endParaRPr lang="nb-NO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  <a:r>
              <a:rPr lang="nb-NO" dirty="0" err="1" smtClean="0"/>
              <a:t>PDPA’s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attempt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improve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education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include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girls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undertake</a:t>
            </a:r>
            <a:r>
              <a:rPr lang="nb-NO" baseline="0" dirty="0" smtClean="0"/>
              <a:t> a land reform, ban </a:t>
            </a:r>
            <a:r>
              <a:rPr lang="nb-NO" baseline="0" dirty="0" err="1" smtClean="0"/>
              <a:t>forced/organised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marriages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 met </a:t>
            </a:r>
            <a:r>
              <a:rPr lang="nb-NO" baseline="0" dirty="0" err="1" smtClean="0"/>
              <a:t>religious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armed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resistance</a:t>
            </a:r>
            <a:endParaRPr lang="nb-NO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21B2-6326-4F56-89EC-80A1DB85A793}" type="slidenum">
              <a:rPr lang="nb-NO"/>
              <a:pPr/>
              <a:t>19</a:t>
            </a:fld>
            <a:endParaRPr lang="nb-NO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500" dirty="0"/>
              <a:t> </a:t>
            </a:r>
            <a:r>
              <a:rPr lang="nb-NO" sz="1500" dirty="0" smtClean="0"/>
              <a:t>As </a:t>
            </a:r>
            <a:r>
              <a:rPr lang="nb-NO" sz="1500" dirty="0" err="1" smtClean="0"/>
              <a:t>internal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differenced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was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about</a:t>
            </a:r>
            <a:r>
              <a:rPr lang="nb-NO" sz="1500" baseline="0" dirty="0" smtClean="0"/>
              <a:t> to </a:t>
            </a:r>
            <a:r>
              <a:rPr lang="nb-NO" sz="1500" baseline="0" dirty="0" err="1" smtClean="0"/>
              <a:t>derail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the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Afghan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revolution</a:t>
            </a:r>
            <a:r>
              <a:rPr lang="nb-NO" sz="1500" baseline="0" dirty="0" smtClean="0"/>
              <a:t> (and kill off </a:t>
            </a:r>
            <a:r>
              <a:rPr lang="nb-NO" sz="1500" baseline="0" dirty="0" err="1" smtClean="0"/>
              <a:t>the</a:t>
            </a:r>
            <a:r>
              <a:rPr lang="nb-NO" sz="1500" baseline="0" dirty="0" smtClean="0"/>
              <a:t> PDPA) </a:t>
            </a:r>
            <a:r>
              <a:rPr lang="nb-NO" sz="1500" baseline="0" dirty="0" err="1" smtClean="0"/>
              <a:t>the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Sovietunion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decided</a:t>
            </a:r>
            <a:r>
              <a:rPr lang="nb-NO" sz="1500" baseline="0" dirty="0" smtClean="0"/>
              <a:t> to </a:t>
            </a:r>
            <a:r>
              <a:rPr lang="nb-NO" sz="1500" baseline="0" dirty="0" err="1" smtClean="0"/>
              <a:t>invade</a:t>
            </a:r>
            <a:r>
              <a:rPr lang="nb-NO" sz="1500" baseline="0" dirty="0" smtClean="0"/>
              <a:t> – </a:t>
            </a:r>
            <a:r>
              <a:rPr lang="nb-NO" sz="1500" baseline="0" dirty="0" err="1" smtClean="0"/>
              <a:t>with</a:t>
            </a:r>
            <a:r>
              <a:rPr lang="nb-NO" sz="1500" baseline="0" dirty="0" smtClean="0"/>
              <a:t> a </a:t>
            </a:r>
            <a:r>
              <a:rPr lang="nb-NO" sz="1500" baseline="0" dirty="0" err="1" smtClean="0"/>
              <a:t>repsonse</a:t>
            </a:r>
            <a:r>
              <a:rPr lang="nb-NO" sz="1500" baseline="0" dirty="0" smtClean="0"/>
              <a:t> from ”</a:t>
            </a:r>
            <a:r>
              <a:rPr lang="nb-NO" sz="1500" baseline="0" dirty="0" err="1" smtClean="0"/>
              <a:t>the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west</a:t>
            </a:r>
            <a:r>
              <a:rPr lang="nb-NO" sz="1500" baseline="0" dirty="0" smtClean="0"/>
              <a:t>” to support </a:t>
            </a:r>
            <a:r>
              <a:rPr lang="nb-NO" sz="1500" baseline="0" dirty="0" err="1" smtClean="0"/>
              <a:t>Afghans</a:t>
            </a:r>
            <a:r>
              <a:rPr lang="nb-NO" sz="1500" baseline="0" dirty="0" smtClean="0"/>
              <a:t> to fight </a:t>
            </a:r>
            <a:r>
              <a:rPr lang="nb-NO" sz="1500" baseline="0" dirty="0" err="1" smtClean="0"/>
              <a:t>communism</a:t>
            </a:r>
            <a:r>
              <a:rPr lang="nb-NO" sz="1500" baseline="0" dirty="0" smtClean="0"/>
              <a:t> and from </a:t>
            </a:r>
            <a:r>
              <a:rPr lang="nb-NO" sz="1500" baseline="0" dirty="0" err="1" smtClean="0"/>
              <a:t>the</a:t>
            </a:r>
            <a:r>
              <a:rPr lang="nb-NO" sz="1500" baseline="0" dirty="0" smtClean="0"/>
              <a:t> Muslim world to fight </a:t>
            </a:r>
            <a:r>
              <a:rPr lang="nb-NO" sz="1500" baseline="0" dirty="0" err="1" smtClean="0"/>
              <a:t>ateism</a:t>
            </a:r>
            <a:r>
              <a:rPr lang="nb-NO" sz="1500" baseline="0" dirty="0" smtClean="0"/>
              <a:t>, </a:t>
            </a:r>
            <a:r>
              <a:rPr lang="nb-NO" sz="1500" baseline="0" dirty="0" err="1" smtClean="0"/>
              <a:t>channeled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primarily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through</a:t>
            </a:r>
            <a:r>
              <a:rPr lang="nb-NO" sz="1500" baseline="0" dirty="0" smtClean="0"/>
              <a:t> 7 </a:t>
            </a:r>
            <a:r>
              <a:rPr lang="nb-NO" sz="1500" baseline="0" dirty="0" err="1" smtClean="0"/>
              <a:t>Afghan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Islamic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parties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based</a:t>
            </a:r>
            <a:r>
              <a:rPr lang="nb-NO" sz="1500" baseline="0" dirty="0" smtClean="0"/>
              <a:t> in Pakistan – </a:t>
            </a:r>
            <a:r>
              <a:rPr lang="nb-NO" sz="1500" baseline="0" dirty="0" err="1" smtClean="0"/>
              <a:t>while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some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shia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parties</a:t>
            </a:r>
            <a:r>
              <a:rPr lang="nb-NO" sz="1500" baseline="0" dirty="0" smtClean="0"/>
              <a:t> </a:t>
            </a:r>
            <a:r>
              <a:rPr lang="nb-NO" sz="1500" baseline="0" dirty="0" err="1" smtClean="0"/>
              <a:t>operated</a:t>
            </a:r>
            <a:r>
              <a:rPr lang="nb-NO" sz="1500" baseline="0" dirty="0" smtClean="0"/>
              <a:t> from Iran</a:t>
            </a:r>
            <a:endParaRPr lang="nb-NO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20</a:t>
            </a:fld>
            <a:endParaRPr lang="nb-N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B51D4-8082-43AB-8EE9-BEE9AEA68B4F}" type="slidenum">
              <a:rPr lang="nb-NO"/>
              <a:pPr/>
              <a:t>21</a:t>
            </a:fld>
            <a:endParaRPr lang="nb-NO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  <a:r>
              <a:rPr lang="nb-NO" dirty="0" smtClean="0"/>
              <a:t>With US </a:t>
            </a:r>
            <a:r>
              <a:rPr lang="nb-NO" dirty="0" err="1" smtClean="0"/>
              <a:t>withdrawal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financial</a:t>
            </a:r>
            <a:r>
              <a:rPr lang="nb-NO" dirty="0" smtClean="0"/>
              <a:t> support in 1991, and later Saudi Arabia,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country</a:t>
            </a:r>
            <a:r>
              <a:rPr lang="nb-NO" dirty="0" smtClean="0"/>
              <a:t> </a:t>
            </a:r>
            <a:r>
              <a:rPr lang="nb-NO" dirty="0" err="1" smtClean="0"/>
              <a:t>ended</a:t>
            </a:r>
            <a:r>
              <a:rPr lang="nb-NO" dirty="0" smtClean="0"/>
              <a:t> 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internal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ethnic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struggle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massacres</a:t>
            </a:r>
            <a:r>
              <a:rPr lang="nb-NO" baseline="0" dirty="0" smtClean="0"/>
              <a:t>. Tadjiks and </a:t>
            </a:r>
            <a:r>
              <a:rPr lang="nb-NO" baseline="0" dirty="0" err="1" smtClean="0"/>
              <a:t>pashtuns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joined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forces</a:t>
            </a:r>
            <a:r>
              <a:rPr lang="nb-NO" baseline="0" dirty="0" smtClean="0"/>
              <a:t> in Kabul to </a:t>
            </a:r>
            <a:r>
              <a:rPr lang="nb-NO" baseline="0" dirty="0" err="1" smtClean="0"/>
              <a:t>oust</a:t>
            </a:r>
            <a:r>
              <a:rPr lang="nb-NO" baseline="0" dirty="0" smtClean="0"/>
              <a:t> hazaras, city </a:t>
            </a:r>
            <a:r>
              <a:rPr lang="nb-NO" baseline="0" dirty="0" err="1" smtClean="0"/>
              <a:t>largely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destroyed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country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divided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commanders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caos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robbery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localised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forced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people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flee</a:t>
            </a:r>
            <a:endParaRPr lang="nb-NO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E2D0B-C54A-4A4E-A58A-0C894B3B5DFE}" type="slidenum">
              <a:rPr lang="nb-NO"/>
              <a:pPr/>
              <a:t>22</a:t>
            </a:fld>
            <a:endParaRPr lang="nb-NO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</a:t>
            </a:r>
            <a:r>
              <a:rPr lang="nb-NO" dirty="0" err="1" smtClean="0"/>
              <a:t>Emerging</a:t>
            </a:r>
            <a:r>
              <a:rPr lang="nb-NO" dirty="0" smtClean="0"/>
              <a:t> as a </a:t>
            </a:r>
            <a:r>
              <a:rPr lang="nb-NO" dirty="0" err="1" smtClean="0"/>
              <a:t>group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took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commanders</a:t>
            </a:r>
            <a:r>
              <a:rPr lang="nb-NO" dirty="0" smtClean="0"/>
              <a:t> 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Kanadahar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had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raped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women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quicly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received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support – </a:t>
            </a:r>
            <a:r>
              <a:rPr lang="nb-NO" baseline="0" dirty="0" err="1" smtClean="0"/>
              <a:t>including</a:t>
            </a:r>
            <a:r>
              <a:rPr lang="nb-NO" baseline="0" dirty="0" smtClean="0"/>
              <a:t> from traders</a:t>
            </a:r>
            <a:r>
              <a:rPr lang="nb-NO" dirty="0" smtClean="0"/>
              <a:t> – and </a:t>
            </a:r>
            <a:r>
              <a:rPr lang="nb-NO" dirty="0" err="1" smtClean="0"/>
              <a:t>expanded</a:t>
            </a:r>
            <a:r>
              <a:rPr lang="nb-NO" dirty="0" smtClean="0"/>
              <a:t> </a:t>
            </a:r>
            <a:r>
              <a:rPr lang="nb-NO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muilitary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religious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through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local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mullahs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Their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rule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generally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accepted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rural/pashtin</a:t>
            </a:r>
            <a:r>
              <a:rPr lang="nb-NO" baseline="0" dirty="0" smtClean="0"/>
              <a:t> areas, not so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more </a:t>
            </a:r>
            <a:r>
              <a:rPr lang="nb-NO" baseline="0" dirty="0" err="1" smtClean="0"/>
              <a:t>multhiethnic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cities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took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over areas </a:t>
            </a:r>
            <a:r>
              <a:rPr lang="nb-NO" baseline="0" dirty="0" err="1" smtClean="0"/>
              <a:t>primarily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inhabited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ethnic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groups</a:t>
            </a:r>
            <a:r>
              <a:rPr lang="nb-NO" baseline="0" dirty="0" smtClean="0"/>
              <a:t>.</a:t>
            </a:r>
            <a:endParaRPr lang="nb-NO" dirty="0"/>
          </a:p>
          <a:p>
            <a:endParaRPr lang="nb-NO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Bin</a:t>
            </a:r>
            <a:r>
              <a:rPr lang="nn-NO" baseline="0" dirty="0" smtClean="0"/>
              <a:t> Laden </a:t>
            </a:r>
            <a:r>
              <a:rPr lang="nn-NO" baseline="0" dirty="0" err="1" smtClean="0"/>
              <a:t>fought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with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Islamist</a:t>
            </a:r>
            <a:r>
              <a:rPr lang="nn-NO" baseline="0" dirty="0" smtClean="0"/>
              <a:t> Afghan </a:t>
            </a:r>
            <a:r>
              <a:rPr lang="nn-NO" baseline="0" dirty="0" err="1" smtClean="0"/>
              <a:t>parties</a:t>
            </a:r>
            <a:r>
              <a:rPr lang="nn-NO" baseline="0" dirty="0" smtClean="0"/>
              <a:t> during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1990s, </a:t>
            </a:r>
            <a:r>
              <a:rPr lang="nn-NO" baseline="0" dirty="0" err="1" smtClean="0"/>
              <a:t>returned</a:t>
            </a:r>
            <a:r>
              <a:rPr lang="nn-NO" baseline="0" dirty="0" smtClean="0"/>
              <a:t> from Sudan to live in </a:t>
            </a:r>
            <a:r>
              <a:rPr lang="nn-NO" baseline="0" dirty="0" err="1" smtClean="0"/>
              <a:t>areas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controlled</a:t>
            </a:r>
            <a:r>
              <a:rPr lang="nn-NO" baseline="0" dirty="0" smtClean="0"/>
              <a:t> by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Rabbani</a:t>
            </a:r>
            <a:r>
              <a:rPr lang="nn-NO" baseline="0" dirty="0" smtClean="0"/>
              <a:t> </a:t>
            </a:r>
            <a:r>
              <a:rPr lang="nn-NO" baseline="0" dirty="0" err="1" smtClean="0"/>
              <a:t>government</a:t>
            </a:r>
            <a:r>
              <a:rPr lang="nn-NO" baseline="0" dirty="0" smtClean="0"/>
              <a:t>. </a:t>
            </a:r>
            <a:r>
              <a:rPr lang="nn-NO" baseline="0" dirty="0" err="1" smtClean="0"/>
              <a:t>Fled</a:t>
            </a:r>
            <a:r>
              <a:rPr lang="nn-NO" baseline="0" dirty="0" smtClean="0"/>
              <a:t> from Jalalabad </a:t>
            </a:r>
            <a:r>
              <a:rPr lang="nn-NO" baseline="0" dirty="0" err="1" smtClean="0"/>
              <a:t>when</a:t>
            </a:r>
            <a:r>
              <a:rPr lang="nn-NO" baseline="0" dirty="0" smtClean="0"/>
              <a:t> Taliban </a:t>
            </a:r>
            <a:r>
              <a:rPr lang="nn-NO" baseline="0" dirty="0" err="1" smtClean="0"/>
              <a:t>took</a:t>
            </a:r>
            <a:r>
              <a:rPr lang="nn-NO" baseline="0" dirty="0" smtClean="0"/>
              <a:t> over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area</a:t>
            </a:r>
            <a:r>
              <a:rPr lang="nn-NO" baseline="0" dirty="0" smtClean="0"/>
              <a:t> as </a:t>
            </a:r>
            <a:r>
              <a:rPr lang="nn-NO" baseline="0" dirty="0" err="1" smtClean="0"/>
              <a:t>they</a:t>
            </a:r>
            <a:r>
              <a:rPr lang="nn-NO" baseline="0" dirty="0" smtClean="0"/>
              <a:t> </a:t>
            </a:r>
            <a:r>
              <a:rPr lang="nn-NO" baseline="0" dirty="0" err="1" smtClean="0"/>
              <a:t>had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promised</a:t>
            </a:r>
            <a:r>
              <a:rPr lang="nn-NO" baseline="0" dirty="0" smtClean="0"/>
              <a:t> to </a:t>
            </a:r>
            <a:r>
              <a:rPr lang="nn-NO" baseline="0" dirty="0" err="1" smtClean="0"/>
              <a:t>weed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out</a:t>
            </a:r>
            <a:r>
              <a:rPr lang="nn-NO" baseline="0" dirty="0" smtClean="0"/>
              <a:t> all </a:t>
            </a:r>
            <a:r>
              <a:rPr lang="nn-NO" baseline="0" dirty="0" err="1" smtClean="0"/>
              <a:t>wahabis</a:t>
            </a:r>
            <a:r>
              <a:rPr lang="nn-NO" baseline="0" dirty="0" smtClean="0"/>
              <a:t>. </a:t>
            </a:r>
            <a:r>
              <a:rPr lang="nn-NO" baseline="0" dirty="0" err="1" smtClean="0"/>
              <a:t>Later</a:t>
            </a:r>
            <a:r>
              <a:rPr lang="nn-NO" baseline="0" dirty="0" smtClean="0"/>
              <a:t> </a:t>
            </a:r>
            <a:r>
              <a:rPr lang="nn-NO" baseline="0" dirty="0" err="1" smtClean="0"/>
              <a:t>reconciled</a:t>
            </a:r>
            <a:r>
              <a:rPr lang="nn-NO" baseline="0" dirty="0" smtClean="0"/>
              <a:t>, and </a:t>
            </a:r>
            <a:r>
              <a:rPr lang="nn-NO" baseline="0" dirty="0" err="1" smtClean="0"/>
              <a:t>when</a:t>
            </a:r>
            <a:r>
              <a:rPr lang="nn-NO" baseline="0" dirty="0" smtClean="0"/>
              <a:t> UN </a:t>
            </a:r>
            <a:r>
              <a:rPr lang="nn-NO" baseline="0" dirty="0" err="1" smtClean="0"/>
              <a:t>imposed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sanctions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on</a:t>
            </a:r>
            <a:r>
              <a:rPr lang="nn-NO" baseline="0" dirty="0" smtClean="0"/>
              <a:t> Afghanistan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more moderate elements </a:t>
            </a:r>
            <a:r>
              <a:rPr lang="nn-NO" baseline="0" dirty="0" err="1" smtClean="0"/>
              <a:t>within</a:t>
            </a:r>
            <a:r>
              <a:rPr lang="nn-NO" baseline="0" dirty="0" smtClean="0"/>
              <a:t> Taliban lost </a:t>
            </a:r>
            <a:r>
              <a:rPr lang="nn-NO" baseline="0" dirty="0" err="1" smtClean="0"/>
              <a:t>out</a:t>
            </a:r>
            <a:r>
              <a:rPr lang="nn-NO" baseline="0" dirty="0" smtClean="0"/>
              <a:t> to </a:t>
            </a:r>
            <a:r>
              <a:rPr lang="nn-NO" baseline="0" dirty="0" err="1" smtClean="0"/>
              <a:t>those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leaning</a:t>
            </a:r>
            <a:r>
              <a:rPr lang="nn-NO" baseline="0" dirty="0" smtClean="0"/>
              <a:t> more </a:t>
            </a:r>
            <a:r>
              <a:rPr lang="nn-NO" baseline="0" dirty="0" err="1" smtClean="0"/>
              <a:t>towards</a:t>
            </a:r>
            <a:r>
              <a:rPr lang="nn-NO" baseline="0" dirty="0" smtClean="0"/>
              <a:t> Al Qaida (and </a:t>
            </a:r>
            <a:r>
              <a:rPr lang="nn-NO" baseline="0" dirty="0" err="1" smtClean="0"/>
              <a:t>their</a:t>
            </a:r>
            <a:r>
              <a:rPr lang="nn-NO" baseline="0" dirty="0" smtClean="0"/>
              <a:t> </a:t>
            </a:r>
            <a:r>
              <a:rPr lang="nn-NO" baseline="0" dirty="0" err="1" smtClean="0"/>
              <a:t>funding</a:t>
            </a:r>
            <a:r>
              <a:rPr lang="nn-NO" baseline="0" dirty="0" smtClean="0"/>
              <a:t>).  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23</a:t>
            </a:fld>
            <a:endParaRPr lang="nb-N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Operation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Enduring</a:t>
            </a:r>
            <a:r>
              <a:rPr lang="nn-NO" baseline="0" dirty="0" smtClean="0"/>
              <a:t> </a:t>
            </a:r>
            <a:r>
              <a:rPr lang="nn-NO" baseline="0" dirty="0" err="1" smtClean="0"/>
              <a:t>Freedom</a:t>
            </a:r>
            <a:r>
              <a:rPr lang="nn-NO" baseline="0" dirty="0" smtClean="0"/>
              <a:t> – US </a:t>
            </a:r>
            <a:r>
              <a:rPr lang="nn-NO" baseline="0" dirty="0" err="1" smtClean="0"/>
              <a:t>joined</a:t>
            </a:r>
            <a:r>
              <a:rPr lang="nn-NO" baseline="0" dirty="0" smtClean="0"/>
              <a:t> hands </a:t>
            </a:r>
            <a:r>
              <a:rPr lang="nn-NO" baseline="0" dirty="0" err="1" smtClean="0"/>
              <a:t>with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minority</a:t>
            </a:r>
            <a:r>
              <a:rPr lang="nn-NO" baseline="0" dirty="0" smtClean="0"/>
              <a:t> </a:t>
            </a:r>
            <a:r>
              <a:rPr lang="nn-NO" baseline="0" dirty="0" err="1" smtClean="0"/>
              <a:t>groups</a:t>
            </a:r>
            <a:r>
              <a:rPr lang="nn-NO" baseline="0" dirty="0" smtClean="0"/>
              <a:t>,  Taliban </a:t>
            </a:r>
            <a:r>
              <a:rPr lang="nn-NO" baseline="0" dirty="0" err="1" smtClean="0"/>
              <a:t>moved</a:t>
            </a:r>
            <a:r>
              <a:rPr lang="nn-NO" baseline="0" dirty="0" smtClean="0"/>
              <a:t> back </a:t>
            </a:r>
            <a:r>
              <a:rPr lang="nn-NO" baseline="0" dirty="0" err="1" smtClean="0"/>
              <a:t>into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villages, </a:t>
            </a:r>
            <a:r>
              <a:rPr lang="nn-NO" baseline="0" dirty="0" err="1" smtClean="0"/>
              <a:t>tadjiks</a:t>
            </a:r>
            <a:r>
              <a:rPr lang="nn-NO" baseline="0" dirty="0" smtClean="0"/>
              <a:t> </a:t>
            </a:r>
            <a:r>
              <a:rPr lang="nn-NO" baseline="0" dirty="0" err="1" smtClean="0"/>
              <a:t>into</a:t>
            </a:r>
            <a:r>
              <a:rPr lang="nn-NO" baseline="0" dirty="0" smtClean="0"/>
              <a:t> Kabul – </a:t>
            </a:r>
            <a:r>
              <a:rPr lang="nn-NO" baseline="0" dirty="0" err="1" smtClean="0"/>
              <a:t>amd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aliban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excluded</a:t>
            </a:r>
            <a:r>
              <a:rPr lang="nn-NO" baseline="0" dirty="0" smtClean="0"/>
              <a:t> from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negotiations</a:t>
            </a:r>
            <a:r>
              <a:rPr lang="nn-NO" baseline="0" dirty="0" smtClean="0"/>
              <a:t> in Bonn </a:t>
            </a:r>
            <a:r>
              <a:rPr lang="nn-NO" baseline="0" dirty="0" err="1" smtClean="0"/>
              <a:t>that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laid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frame</a:t>
            </a:r>
            <a:r>
              <a:rPr lang="nn-NO" baseline="0" dirty="0" smtClean="0"/>
              <a:t> for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democration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process</a:t>
            </a:r>
            <a:r>
              <a:rPr lang="nn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B130-24FB-41DE-B37D-52F3E73BEF96}" type="slidenum">
              <a:rPr lang="nb-NO" smtClean="0"/>
              <a:pPr/>
              <a:t>24</a:t>
            </a:fld>
            <a:endParaRPr lang="nb-N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E4FFE-373B-4ED4-926E-1CB85A235AA3}" type="slidenum">
              <a:rPr lang="nb-NO"/>
              <a:pPr/>
              <a:t>26</a:t>
            </a:fld>
            <a:endParaRPr lang="nb-NO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With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cooptation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stratgy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applied</a:t>
            </a:r>
            <a:r>
              <a:rPr lang="nb-NO" baseline="0" dirty="0" smtClean="0"/>
              <a:t> by Karzai, </a:t>
            </a:r>
            <a:r>
              <a:rPr lang="nb-NO" baseline="0" dirty="0" err="1" smtClean="0"/>
              <a:t>supported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US and UN, </a:t>
            </a:r>
            <a:r>
              <a:rPr lang="nb-NO" baseline="0" dirty="0" err="1" smtClean="0"/>
              <a:t>party/tribal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connections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became</a:t>
            </a:r>
            <a:r>
              <a:rPr lang="nb-NO" baseline="0" dirty="0" smtClean="0"/>
              <a:t> more </a:t>
            </a:r>
            <a:r>
              <a:rPr lang="nb-NO" baseline="0" dirty="0" err="1" smtClean="0"/>
              <a:t>important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competence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central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government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positions</a:t>
            </a:r>
            <a:r>
              <a:rPr lang="nb-NO" baseline="0" dirty="0" smtClean="0"/>
              <a:t>.</a:t>
            </a:r>
            <a:endParaRPr lang="nb-NO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baseline="0" dirty="0" smtClean="0"/>
              <a:t>A vital </a:t>
            </a:r>
            <a:r>
              <a:rPr lang="nn-NO" baseline="0" dirty="0" err="1" smtClean="0"/>
              <a:t>foundation</a:t>
            </a:r>
            <a:r>
              <a:rPr lang="nn-NO" baseline="0" dirty="0" smtClean="0"/>
              <a:t> for </a:t>
            </a:r>
            <a:r>
              <a:rPr lang="nn-NO" baseline="0" dirty="0" err="1" smtClean="0"/>
              <a:t>statebuilding</a:t>
            </a:r>
            <a:r>
              <a:rPr lang="nn-NO" baseline="0" dirty="0" smtClean="0"/>
              <a:t>  is </a:t>
            </a:r>
            <a:r>
              <a:rPr lang="nn-NO" baseline="0" dirty="0" err="1" smtClean="0"/>
              <a:t>lacking</a:t>
            </a:r>
            <a:r>
              <a:rPr lang="nn-NO" baseline="0" dirty="0" smtClean="0"/>
              <a:t> – as is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trust in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Afghan </a:t>
            </a:r>
            <a:r>
              <a:rPr lang="nn-NO" baseline="0" dirty="0" err="1" smtClean="0"/>
              <a:t>govrnment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B130-24FB-41DE-B37D-52F3E73BEF96}" type="slidenum">
              <a:rPr lang="nb-NO" smtClean="0"/>
              <a:pPr/>
              <a:t>27</a:t>
            </a:fld>
            <a:endParaRPr lang="nb-NO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85076-3A58-4910-B458-2E1434383693}" type="slidenum">
              <a:rPr lang="en-US"/>
              <a:pPr/>
              <a:t>28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48B64-676C-4E62-B581-71E3B518A200}" type="slidenum">
              <a:rPr lang="nb-NO"/>
              <a:pPr/>
              <a:t>29</a:t>
            </a:fld>
            <a:endParaRPr lang="nb-NO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While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Afghan</a:t>
            </a:r>
            <a:r>
              <a:rPr lang="nb-NO" baseline="0" dirty="0" smtClean="0"/>
              <a:t> National </a:t>
            </a:r>
            <a:r>
              <a:rPr lang="nb-NO" baseline="0" dirty="0" err="1" smtClean="0"/>
              <a:t>Army</a:t>
            </a:r>
            <a:r>
              <a:rPr lang="nb-NO" baseline="0" dirty="0" smtClean="0"/>
              <a:t> has </a:t>
            </a:r>
            <a:r>
              <a:rPr lang="nb-NO" baseline="0" dirty="0" err="1" smtClean="0"/>
              <a:t>been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reformed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police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often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recruited</a:t>
            </a:r>
            <a:r>
              <a:rPr lang="nb-NO" baseline="0" dirty="0" smtClean="0"/>
              <a:t> a </a:t>
            </a:r>
            <a:r>
              <a:rPr lang="nb-NO" baseline="0" dirty="0" err="1" smtClean="0"/>
              <a:t>commander</a:t>
            </a:r>
            <a:r>
              <a:rPr lang="nb-NO" baseline="0" dirty="0" smtClean="0"/>
              <a:t> + his </a:t>
            </a:r>
            <a:r>
              <a:rPr lang="nb-NO" baseline="0" dirty="0" err="1" smtClean="0"/>
              <a:t>soldiers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join</a:t>
            </a:r>
            <a:r>
              <a:rPr lang="nb-NO" baseline="0" dirty="0" smtClean="0"/>
              <a:t> + </a:t>
            </a:r>
            <a:r>
              <a:rPr lang="nb-NO" baseline="0" dirty="0" err="1" smtClean="0"/>
              <a:t>weak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training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cops</a:t>
            </a:r>
            <a:r>
              <a:rPr lang="nb-NO" baseline="0" dirty="0" smtClean="0"/>
              <a:t> or robbers?</a:t>
            </a:r>
            <a:endParaRPr lang="nb-N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C4DFC-CAEC-426F-99C3-92D80CE94E5C}" type="slidenum">
              <a:rPr lang="nb-NO"/>
              <a:pPr/>
              <a:t>3</a:t>
            </a:fld>
            <a:endParaRPr lang="nb-NO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India –Pakistan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conflict</a:t>
            </a:r>
            <a:r>
              <a:rPr lang="nb-NO" baseline="0" dirty="0" smtClean="0"/>
              <a:t> over Kashmir, </a:t>
            </a:r>
            <a:r>
              <a:rPr lang="nb-NO" baseline="0" dirty="0" err="1" smtClean="0"/>
              <a:t>using</a:t>
            </a:r>
            <a:r>
              <a:rPr lang="nb-NO" baseline="0" dirty="0" smtClean="0"/>
              <a:t> Afghanistan to </a:t>
            </a:r>
            <a:r>
              <a:rPr lang="nb-NO" baseline="0" dirty="0" err="1" smtClean="0"/>
              <a:t>pressure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endParaRPr lang="nb-NO" baseline="0" dirty="0" smtClean="0"/>
          </a:p>
          <a:p>
            <a:r>
              <a:rPr lang="nb-NO" baseline="0" dirty="0" smtClean="0"/>
              <a:t>Iran – </a:t>
            </a:r>
            <a:r>
              <a:rPr lang="nb-NO" baseline="0" dirty="0" err="1" smtClean="0"/>
              <a:t>shia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connection</a:t>
            </a:r>
            <a:r>
              <a:rPr lang="nb-NO" baseline="0" dirty="0" smtClean="0"/>
              <a:t> in Afghanistan, </a:t>
            </a:r>
            <a:r>
              <a:rPr lang="nb-NO" baseline="0" dirty="0" err="1" smtClean="0"/>
              <a:t>potential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pressure</a:t>
            </a:r>
            <a:r>
              <a:rPr lang="nb-NO" baseline="0" dirty="0" smtClean="0"/>
              <a:t> from Afghanistan and </a:t>
            </a:r>
            <a:r>
              <a:rPr lang="nb-NO" baseline="0" dirty="0" err="1" smtClean="0"/>
              <a:t>Iraq</a:t>
            </a:r>
            <a:endParaRPr lang="nb-NO" baseline="0" dirty="0" smtClean="0"/>
          </a:p>
          <a:p>
            <a:pPr>
              <a:buFontTx/>
              <a:buChar char="-"/>
            </a:pPr>
            <a:r>
              <a:rPr lang="nb-NO" baseline="0" dirty="0" smtClean="0"/>
              <a:t>stans, </a:t>
            </a:r>
            <a:r>
              <a:rPr lang="nb-NO" baseline="0" dirty="0" err="1" smtClean="0"/>
              <a:t>weak</a:t>
            </a:r>
            <a:r>
              <a:rPr lang="nb-NO" baseline="0" dirty="0" smtClean="0"/>
              <a:t> human rights </a:t>
            </a:r>
            <a:r>
              <a:rPr lang="nb-NO" baseline="0" dirty="0" err="1" smtClean="0"/>
              <a:t>records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Islamic</a:t>
            </a:r>
            <a:r>
              <a:rPr lang="nb-NO" baseline="0" dirty="0" smtClean="0"/>
              <a:t> </a:t>
            </a:r>
            <a:r>
              <a:rPr lang="nb-NO" baseline="0" dirty="0" err="1" smtClean="0"/>
              <a:t>groups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linked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different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Afghan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parties</a:t>
            </a:r>
            <a:r>
              <a:rPr lang="nb-NO" baseline="0" dirty="0" smtClean="0"/>
              <a:t> and Al </a:t>
            </a:r>
            <a:r>
              <a:rPr lang="nb-NO" baseline="0" dirty="0" err="1" smtClean="0"/>
              <a:t>Qaida</a:t>
            </a:r>
            <a:endParaRPr lang="nb-NO" baseline="0" dirty="0" smtClean="0"/>
          </a:p>
          <a:p>
            <a:pPr>
              <a:buFontTx/>
              <a:buNone/>
            </a:pPr>
            <a:r>
              <a:rPr lang="nb-NO" baseline="0" dirty="0" smtClean="0"/>
              <a:t>A </a:t>
            </a:r>
            <a:r>
              <a:rPr lang="nb-NO" baseline="0" dirty="0" err="1" smtClean="0"/>
              <a:t>growing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competion</a:t>
            </a:r>
            <a:r>
              <a:rPr lang="nb-NO" baseline="0" dirty="0" smtClean="0"/>
              <a:t> over </a:t>
            </a:r>
            <a:r>
              <a:rPr lang="nb-NO" baseline="0" dirty="0" err="1" smtClean="0"/>
              <a:t>natural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resources</a:t>
            </a:r>
            <a:r>
              <a:rPr lang="nb-NO" baseline="0" dirty="0" smtClean="0"/>
              <a:t> in Central Asia, China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increased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interest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Russia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protect</a:t>
            </a:r>
            <a:r>
              <a:rPr lang="nb-NO" baseline="0" dirty="0" smtClean="0"/>
              <a:t> old </a:t>
            </a:r>
            <a:r>
              <a:rPr lang="nb-NO" baseline="0" dirty="0" err="1" smtClean="0"/>
              <a:t>interests</a:t>
            </a:r>
            <a:endParaRPr lang="nb-NO" baseline="0" dirty="0" smtClean="0"/>
          </a:p>
          <a:p>
            <a:pPr>
              <a:buFontTx/>
              <a:buNone/>
            </a:pPr>
            <a:r>
              <a:rPr lang="nb-NO" baseline="0" dirty="0" smtClean="0"/>
              <a:t>Islam, </a:t>
            </a:r>
            <a:r>
              <a:rPr lang="nb-NO" baseline="0" dirty="0" err="1" smtClean="0"/>
              <a:t>confrintation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between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shia/sunni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especially</a:t>
            </a:r>
            <a:r>
              <a:rPr lang="nb-NO" baseline="0" dirty="0" smtClean="0"/>
              <a:t> in Pakistan), </a:t>
            </a:r>
            <a:r>
              <a:rPr lang="nb-NO" baseline="0" dirty="0" err="1" smtClean="0"/>
              <a:t>wahabisme</a:t>
            </a:r>
            <a:r>
              <a:rPr lang="nb-NO" baseline="0" dirty="0" smtClean="0"/>
              <a:t> (</a:t>
            </a:r>
            <a:r>
              <a:rPr lang="nb-NO" baseline="0" dirty="0" err="1" smtClean="0"/>
              <a:t>incl</a:t>
            </a:r>
            <a:r>
              <a:rPr lang="nb-NO" baseline="0" dirty="0" smtClean="0"/>
              <a:t> Central Asia),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influence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Al </a:t>
            </a:r>
            <a:r>
              <a:rPr lang="nb-NO" baseline="0" dirty="0" err="1" smtClean="0"/>
              <a:t>Qaida</a:t>
            </a:r>
            <a:r>
              <a:rPr lang="nb-NO" baseline="0" dirty="0" smtClean="0"/>
              <a:t>  </a:t>
            </a:r>
            <a:endParaRPr lang="nb-NO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96DE9E-9940-4FE2-A1DA-3F274349376C}" type="slidenum">
              <a:rPr lang="nb-NO"/>
              <a:pPr/>
              <a:t>30</a:t>
            </a:fld>
            <a:endParaRPr lang="nb-NO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 major </a:t>
            </a:r>
            <a:r>
              <a:rPr lang="nb-NO" dirty="0" err="1" smtClean="0"/>
              <a:t>income</a:t>
            </a:r>
            <a:r>
              <a:rPr lang="nb-NO" dirty="0" smtClean="0"/>
              <a:t> for </a:t>
            </a:r>
            <a:r>
              <a:rPr lang="nb-NO" dirty="0" err="1" smtClean="0"/>
              <a:t>government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officials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police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taliban</a:t>
            </a:r>
            <a:r>
              <a:rPr lang="nb-NO" baseline="0" dirty="0" smtClean="0"/>
              <a:t> – and </a:t>
            </a:r>
            <a:r>
              <a:rPr lang="nb-NO" baseline="0" dirty="0" err="1" smtClean="0"/>
              <a:t>poor</a:t>
            </a:r>
            <a:r>
              <a:rPr lang="nb-NO" baseline="0" dirty="0" smtClean="0"/>
              <a:t> farmers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other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income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opportunities</a:t>
            </a:r>
            <a:endParaRPr lang="nb-NO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31</a:t>
            </a:fld>
            <a:endParaRPr lang="nb-NO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32</a:t>
            </a:fld>
            <a:endParaRPr lang="nb-NO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33</a:t>
            </a:fld>
            <a:endParaRPr lang="nb-NO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93146-424F-4DCA-AA76-B3BD52A5CCBC}" type="slidenum">
              <a:rPr lang="nb-NO"/>
              <a:pPr/>
              <a:t>34</a:t>
            </a:fld>
            <a:endParaRPr lang="nb-NO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While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</a:t>
            </a:r>
            <a:r>
              <a:rPr lang="nb-NO" dirty="0" err="1" smtClean="0"/>
              <a:t>he</a:t>
            </a:r>
            <a:r>
              <a:rPr lang="nb-NO" baseline="0" dirty="0" smtClean="0"/>
              <a:t> media </a:t>
            </a:r>
            <a:r>
              <a:rPr lang="nb-NO" baseline="0" dirty="0" err="1" smtClean="0"/>
              <a:t>focus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threat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towards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international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soldiers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primarilt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attributed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Taliban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threats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identified</a:t>
            </a:r>
            <a:r>
              <a:rPr lang="nb-NO" baseline="0" dirty="0" smtClean="0"/>
              <a:t> by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Afghan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population</a:t>
            </a:r>
            <a:r>
              <a:rPr lang="nb-NO" baseline="0" dirty="0" smtClean="0"/>
              <a:t> is </a:t>
            </a:r>
            <a:r>
              <a:rPr lang="nb-NO" baseline="0" dirty="0" err="1" smtClean="0"/>
              <a:t>much</a:t>
            </a:r>
            <a:r>
              <a:rPr lang="nb-NO" baseline="0" dirty="0" smtClean="0"/>
              <a:t> more diverse (</a:t>
            </a:r>
            <a:r>
              <a:rPr lang="nb-NO" baseline="0" dirty="0" err="1" smtClean="0"/>
              <a:t>kills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many</a:t>
            </a:r>
            <a:r>
              <a:rPr lang="nb-NO" baseline="0" dirty="0" smtClean="0"/>
              <a:t> more) and is not </a:t>
            </a:r>
            <a:r>
              <a:rPr lang="nb-NO" baseline="0" dirty="0" err="1" smtClean="0"/>
              <a:t>what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ISAF and OEF is </a:t>
            </a:r>
            <a:r>
              <a:rPr lang="nb-NO" baseline="0" dirty="0" err="1" smtClean="0"/>
              <a:t>primarily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protect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them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against</a:t>
            </a:r>
            <a:r>
              <a:rPr lang="nb-NO" baseline="0" dirty="0" smtClean="0"/>
              <a:t> </a:t>
            </a:r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35</a:t>
            </a:fld>
            <a:endParaRPr lang="nb-NO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36</a:t>
            </a:fld>
            <a:endParaRPr lang="nb-NO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37</a:t>
            </a:fld>
            <a:endParaRPr lang="nb-NO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38</a:t>
            </a:fld>
            <a:endParaRPr lang="nb-NO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Civilans</a:t>
            </a:r>
            <a:r>
              <a:rPr lang="nn-NO" baseline="0" dirty="0" smtClean="0"/>
              <a:t> – </a:t>
            </a:r>
            <a:r>
              <a:rPr lang="nn-NO" baseline="0" dirty="0" err="1" smtClean="0"/>
              <a:t>feeling</a:t>
            </a:r>
            <a:r>
              <a:rPr lang="nn-NO" baseline="0" dirty="0" smtClean="0"/>
              <a:t> like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goat</a:t>
            </a:r>
            <a:r>
              <a:rPr lang="nn-NO" baseline="0" dirty="0" smtClean="0"/>
              <a:t> </a:t>
            </a:r>
            <a:r>
              <a:rPr lang="nn-NO" baseline="0" dirty="0" err="1" smtClean="0"/>
              <a:t>pulled</a:t>
            </a:r>
            <a:r>
              <a:rPr lang="nn-NO" baseline="0" dirty="0" smtClean="0"/>
              <a:t> </a:t>
            </a:r>
            <a:r>
              <a:rPr lang="nn-NO" baseline="0" dirty="0" err="1" smtClean="0"/>
              <a:t>between</a:t>
            </a:r>
            <a:r>
              <a:rPr lang="nn-NO" baseline="0" dirty="0" smtClean="0"/>
              <a:t>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horemen</a:t>
            </a:r>
            <a:r>
              <a:rPr lang="nn-NO" baseline="0" dirty="0" smtClean="0"/>
              <a:t> used for </a:t>
            </a:r>
            <a:r>
              <a:rPr lang="nn-NO" baseline="0" dirty="0" err="1" smtClean="0"/>
              <a:t>the</a:t>
            </a:r>
            <a:r>
              <a:rPr lang="nn-NO" baseline="0" dirty="0" smtClean="0"/>
              <a:t> </a:t>
            </a:r>
            <a:r>
              <a:rPr lang="nn-NO" baseline="0" dirty="0" err="1" smtClean="0"/>
              <a:t>classic</a:t>
            </a:r>
            <a:r>
              <a:rPr lang="nn-NO" baseline="0" dirty="0" smtClean="0"/>
              <a:t> afghan game </a:t>
            </a:r>
            <a:r>
              <a:rPr lang="nn-NO" baseline="0" dirty="0" err="1" smtClean="0"/>
              <a:t>of</a:t>
            </a:r>
            <a:r>
              <a:rPr lang="nn-NO" baseline="0" dirty="0" smtClean="0"/>
              <a:t> </a:t>
            </a:r>
            <a:r>
              <a:rPr lang="nn-NO" baseline="0" dirty="0" err="1" smtClean="0"/>
              <a:t>Boskhash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39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4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5</a:t>
            </a:fld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6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7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9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n-NO"/>
          </a:p>
        </p:txBody>
      </p:sp>
      <p:pic>
        <p:nvPicPr>
          <p:cNvPr id="4113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85900"/>
            <a:ext cx="8686800" cy="6515100"/>
          </a:xfrm>
          <a:prstGeom prst="rect">
            <a:avLst/>
          </a:prstGeom>
          <a:noFill/>
        </p:spPr>
      </p:pic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228600" y="2362200"/>
            <a:ext cx="8686800" cy="2105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n-NO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971800"/>
            <a:ext cx="77724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505200"/>
            <a:ext cx="7772400" cy="4572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324600" y="1600200"/>
            <a:ext cx="1828800" cy="44196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1600200"/>
            <a:ext cx="5334000" cy="44196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3581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0" y="2590800"/>
            <a:ext cx="3581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n-NO"/>
          </a:p>
        </p:txBody>
      </p:sp>
      <p:pic>
        <p:nvPicPr>
          <p:cNvPr id="1043" name="Picture 1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457200"/>
            <a:ext cx="8686800" cy="6515100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>
            <a:off x="228600" y="2362200"/>
            <a:ext cx="86868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n-NO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228600" y="1371600"/>
            <a:ext cx="8686800" cy="96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b-NO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600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90800"/>
            <a:ext cx="731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Helvetic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et5tDxxsc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400"/>
              <a:t> </a:t>
            </a:r>
            <a:endParaRPr lang="en-US" sz="24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34" y="2636838"/>
            <a:ext cx="7810529" cy="1435104"/>
          </a:xfrm>
        </p:spPr>
        <p:txBody>
          <a:bodyPr/>
          <a:lstStyle/>
          <a:p>
            <a:r>
              <a:rPr lang="nn-NO" sz="3200" dirty="0" smtClean="0"/>
              <a:t>"NATO i Afghanistan: Fredsbevaring eller antiterroroperasjon?"</a:t>
            </a:r>
            <a:endParaRPr lang="en-US" sz="3200" b="1" dirty="0" smtClean="0"/>
          </a:p>
          <a:p>
            <a:endParaRPr lang="en-US" sz="1800" b="1" dirty="0" smtClean="0"/>
          </a:p>
          <a:p>
            <a:endParaRPr lang="en-US" sz="1800" b="1" dirty="0"/>
          </a:p>
          <a:p>
            <a:endParaRPr lang="en-US" sz="1400" dirty="0" smtClean="0"/>
          </a:p>
          <a:p>
            <a:r>
              <a:rPr lang="en-US" sz="1400" dirty="0" smtClean="0"/>
              <a:t>Arne Strand</a:t>
            </a:r>
          </a:p>
          <a:p>
            <a:r>
              <a:rPr lang="en-US" sz="1400" dirty="0" smtClean="0"/>
              <a:t>CMI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429000"/>
            <a:ext cx="1905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0" y="2500306"/>
            <a:ext cx="6905861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AF/PAK s</a:t>
            </a:r>
            <a:r>
              <a:rPr lang="nn-NO" dirty="0" smtClean="0"/>
              <a:t>tatus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sz="1400" dirty="0" smtClean="0"/>
              <a:t>I </a:t>
            </a:r>
            <a:r>
              <a:rPr lang="nn-NO" sz="1400" b="1" dirty="0" smtClean="0"/>
              <a:t>Afghanistan</a:t>
            </a:r>
            <a:r>
              <a:rPr lang="nn-NO" sz="1400" dirty="0" smtClean="0"/>
              <a:t> </a:t>
            </a:r>
          </a:p>
          <a:p>
            <a:r>
              <a:rPr lang="nn-NO" sz="1400" dirty="0" smtClean="0"/>
              <a:t>Taliban har </a:t>
            </a:r>
            <a:r>
              <a:rPr lang="nn-NO" sz="1400" dirty="0" err="1" smtClean="0"/>
              <a:t>defacto</a:t>
            </a:r>
            <a:r>
              <a:rPr lang="nn-NO" sz="1400" dirty="0" smtClean="0"/>
              <a:t> kontroll – om ikkje permanent – over store deler av sør og søraust Afghanistan. </a:t>
            </a:r>
          </a:p>
          <a:p>
            <a:r>
              <a:rPr lang="nn-NO" sz="1400" dirty="0" smtClean="0"/>
              <a:t>Utfordrar den Afghanske regjeringa, ISAF/OEF/NATO og Afghansk hær og politi. </a:t>
            </a:r>
          </a:p>
          <a:p>
            <a:r>
              <a:rPr lang="nn-NO" sz="1400" dirty="0" smtClean="0"/>
              <a:t>Har satt opp eigne lokaladministrasjonar og justisvesen i enkelte provinsar</a:t>
            </a:r>
          </a:p>
          <a:p>
            <a:r>
              <a:rPr lang="nn-NO" sz="1400" dirty="0" smtClean="0"/>
              <a:t>Utføre målretta sjølvmordangrep i Kabul, større aktivitet i nord Afghanistan</a:t>
            </a:r>
          </a:p>
          <a:p>
            <a:pPr>
              <a:buNone/>
            </a:pPr>
            <a:r>
              <a:rPr lang="nn-NO" sz="1400" dirty="0" smtClean="0"/>
              <a:t>I</a:t>
            </a:r>
            <a:r>
              <a:rPr lang="nn-NO" sz="1400" b="1" dirty="0" smtClean="0"/>
              <a:t> Pakistan </a:t>
            </a:r>
          </a:p>
          <a:p>
            <a:r>
              <a:rPr lang="nn-NO" sz="1400" dirty="0" smtClean="0"/>
              <a:t>Taliban opererar primært frå grense/stammeområdet mot Afghanistan, der også  Al Qaida har hatt treningsleirar – den Pakistanske hæren gjennomføre angrep</a:t>
            </a:r>
          </a:p>
          <a:p>
            <a:r>
              <a:rPr lang="nn-NO" sz="1400" dirty="0" smtClean="0"/>
              <a:t>Ansvarleg for ei rekke bombeangrep, drap av stammeleiarar og sentral personar, inkludert </a:t>
            </a:r>
            <a:r>
              <a:rPr lang="nn-NO" sz="1400" dirty="0" err="1" smtClean="0"/>
              <a:t>anklaga</a:t>
            </a:r>
            <a:r>
              <a:rPr lang="nn-NO" sz="1400" dirty="0" smtClean="0"/>
              <a:t> for drap på statsminister </a:t>
            </a:r>
            <a:r>
              <a:rPr lang="nn-NO" sz="1400" dirty="0" err="1" smtClean="0"/>
              <a:t>Bhutto</a:t>
            </a:r>
            <a:r>
              <a:rPr lang="nn-NO" sz="1400" dirty="0" smtClean="0"/>
              <a:t>. USA bruker </a:t>
            </a:r>
            <a:r>
              <a:rPr lang="nn-NO" sz="1400" dirty="0" err="1" smtClean="0"/>
              <a:t>droner</a:t>
            </a:r>
            <a:r>
              <a:rPr lang="nn-NO" sz="1400" dirty="0" smtClean="0"/>
              <a:t> for å drepe Taliban og Al Qaida ledarar – terrordiskusjon i Pakistan</a:t>
            </a:r>
          </a:p>
          <a:p>
            <a:r>
              <a:rPr lang="nn-NO" sz="1400" dirty="0" smtClean="0"/>
              <a:t>Taliban kontrollerte SWAT dalen  i ein </a:t>
            </a:r>
            <a:r>
              <a:rPr lang="nn-NO" sz="1400" dirty="0" err="1" smtClean="0"/>
              <a:t>begrensa</a:t>
            </a:r>
            <a:r>
              <a:rPr lang="nn-NO" sz="1400" dirty="0" smtClean="0"/>
              <a:t> tidsperiode, framleis uro</a:t>
            </a:r>
            <a:endParaRPr lang="nn-NO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Afghanistan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25 -30 million inhabitants, 80 % </a:t>
            </a:r>
            <a:r>
              <a:rPr lang="en-GB" dirty="0" err="1" smtClean="0"/>
              <a:t>sunni</a:t>
            </a:r>
            <a:r>
              <a:rPr lang="en-GB" dirty="0" smtClean="0"/>
              <a:t> Muslims</a:t>
            </a:r>
          </a:p>
          <a:p>
            <a:r>
              <a:rPr lang="en-GB" dirty="0" smtClean="0"/>
              <a:t>Never (fully) </a:t>
            </a:r>
            <a:r>
              <a:rPr lang="en-GB" dirty="0" err="1" smtClean="0"/>
              <a:t>colonialised</a:t>
            </a:r>
            <a:r>
              <a:rPr lang="en-GB" dirty="0" smtClean="0"/>
              <a:t>, buffer-zone between the British and Russian empire, arena for the Cold War and the War on Terror </a:t>
            </a:r>
          </a:p>
          <a:p>
            <a:r>
              <a:rPr lang="en-GB" dirty="0" smtClean="0"/>
              <a:t>Pashtuns : majority ethnic group and historically King/President</a:t>
            </a:r>
          </a:p>
          <a:p>
            <a:r>
              <a:rPr lang="en-GB" dirty="0" smtClean="0"/>
              <a:t>One of the world’s 3 least developed countries, but the world’s major producer of opium</a:t>
            </a:r>
          </a:p>
          <a:p>
            <a:r>
              <a:rPr lang="en-GB" dirty="0" smtClean="0"/>
              <a:t>25 % of the population returned since 2001, major conflicts over land, property and </a:t>
            </a:r>
            <a:r>
              <a:rPr lang="en-GB" dirty="0" smtClean="0"/>
              <a:t>water</a:t>
            </a:r>
            <a:endParaRPr lang="en-GB" dirty="0" smtClean="0"/>
          </a:p>
          <a:p>
            <a:r>
              <a:rPr lang="en-GB" dirty="0" smtClean="0"/>
              <a:t>Elections for President and Provincial Councils </a:t>
            </a:r>
            <a:r>
              <a:rPr lang="en-GB" dirty="0" smtClean="0"/>
              <a:t>in 2009 </a:t>
            </a:r>
            <a:r>
              <a:rPr lang="en-GB" dirty="0" smtClean="0"/>
              <a:t>- flawed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89796" name="Picture 4" descr="IMG_29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492396"/>
            <a:ext cx="4152900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mtClean="0"/>
              <a:t>PASHTUN PRIDE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dirty="0" smtClean="0">
                <a:hlinkClick r:id="rId3"/>
              </a:rPr>
              <a:t>http://www.youtube.com/watch?v=fet5tDxxsc4</a:t>
            </a:r>
            <a:endParaRPr lang="nn-NO" dirty="0" smtClean="0"/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Dr. Byron - 1842</a:t>
            </a:r>
          </a:p>
        </p:txBody>
      </p:sp>
      <p:pic>
        <p:nvPicPr>
          <p:cNvPr id="2426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/>
              <a:t>PDPA coup de etait1978 </a:t>
            </a:r>
            <a:endParaRPr lang="nb-NO" sz="2400" dirty="0"/>
          </a:p>
        </p:txBody>
      </p:sp>
      <p:pic>
        <p:nvPicPr>
          <p:cNvPr id="233475" name="Picture 3" descr="Kabul destructi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3888" y="2590800"/>
            <a:ext cx="5203825" cy="3429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Sovjet </a:t>
            </a:r>
            <a:r>
              <a:rPr lang="nb-NO" dirty="0" smtClean="0"/>
              <a:t>invasjon </a:t>
            </a:r>
            <a:r>
              <a:rPr lang="nb-NO" dirty="0" smtClean="0"/>
              <a:t>1979 – 89 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2437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Tema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sz="2000" dirty="0" smtClean="0"/>
              <a:t>Mandat og organisering, OEF, ISAF &amp; NATO</a:t>
            </a:r>
          </a:p>
          <a:p>
            <a:pPr>
              <a:buNone/>
            </a:pPr>
            <a:r>
              <a:rPr lang="nn-NO" sz="2000" dirty="0" smtClean="0"/>
              <a:t>Status – etter 8 år</a:t>
            </a:r>
          </a:p>
          <a:p>
            <a:pPr>
              <a:buNone/>
            </a:pPr>
            <a:r>
              <a:rPr lang="nn-NO" sz="2000" dirty="0" smtClean="0"/>
              <a:t>Afghanistan/Pakistan – kontekst faktorar</a:t>
            </a:r>
          </a:p>
          <a:p>
            <a:pPr>
              <a:buNone/>
            </a:pPr>
            <a:r>
              <a:rPr lang="nn-NO" sz="2000" dirty="0" smtClean="0"/>
              <a:t>	- det </a:t>
            </a:r>
            <a:r>
              <a:rPr lang="nn-NO" sz="2000" dirty="0" err="1" smtClean="0"/>
              <a:t>pashtunske</a:t>
            </a:r>
            <a:endParaRPr lang="nn-NO" sz="2000" dirty="0" smtClean="0"/>
          </a:p>
          <a:p>
            <a:pPr>
              <a:buNone/>
            </a:pPr>
            <a:r>
              <a:rPr lang="nn-NO" sz="2000" dirty="0" smtClean="0"/>
              <a:t>	- krigshistorikken</a:t>
            </a:r>
          </a:p>
          <a:p>
            <a:pPr>
              <a:buNone/>
            </a:pPr>
            <a:r>
              <a:rPr lang="nn-NO" sz="2000" dirty="0" smtClean="0"/>
              <a:t>    	- sivile tap/ </a:t>
            </a:r>
            <a:r>
              <a:rPr lang="nn-NO" sz="2000" dirty="0" err="1" smtClean="0"/>
              <a:t>asymetrisk</a:t>
            </a:r>
            <a:r>
              <a:rPr lang="nn-NO" sz="2000" dirty="0" smtClean="0"/>
              <a:t> krig</a:t>
            </a:r>
          </a:p>
          <a:p>
            <a:pPr>
              <a:buNone/>
            </a:pPr>
            <a:r>
              <a:rPr lang="nn-NO" sz="2000" dirty="0" smtClean="0"/>
              <a:t>Tillitskrisa, “</a:t>
            </a:r>
            <a:r>
              <a:rPr lang="nn-NO" sz="2000" dirty="0" err="1" smtClean="0"/>
              <a:t>utbre</a:t>
            </a:r>
            <a:r>
              <a:rPr lang="nn-NO" sz="2000" dirty="0" smtClean="0"/>
              <a:t>” ei regjering med liten støtte</a:t>
            </a:r>
          </a:p>
          <a:p>
            <a:pPr>
              <a:buNone/>
            </a:pPr>
            <a:r>
              <a:rPr lang="nn-NO" sz="2000" dirty="0" err="1" smtClean="0"/>
              <a:t>Veien</a:t>
            </a:r>
            <a:r>
              <a:rPr lang="nn-NO" sz="2000" dirty="0" smtClean="0"/>
              <a:t> ut?</a:t>
            </a:r>
            <a:endParaRPr lang="nn-NO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8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Building </a:t>
            </a:r>
            <a:r>
              <a:rPr lang="nn-NO" dirty="0" err="1" smtClean="0"/>
              <a:t>Islamic</a:t>
            </a:r>
            <a:r>
              <a:rPr lang="nn-NO" dirty="0" smtClean="0"/>
              <a:t> </a:t>
            </a:r>
            <a:r>
              <a:rPr lang="nn-NO" dirty="0" err="1" smtClean="0"/>
              <a:t>resistance</a:t>
            </a:r>
            <a:r>
              <a:rPr lang="nn-NO" dirty="0" smtClean="0"/>
              <a:t> – from Pakistan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 smtClean="0"/>
              <a:t>International military support for 7 Afghan Islamic mujahedeen parties, through Pakistan and the ISI</a:t>
            </a:r>
          </a:p>
          <a:p>
            <a:r>
              <a:rPr lang="en-GB" sz="1600" dirty="0" err="1" smtClean="0"/>
              <a:t>Cofunding</a:t>
            </a:r>
            <a:r>
              <a:rPr lang="en-GB" sz="1600" dirty="0" smtClean="0"/>
              <a:t> – Saudi matched every US dollar – in a fight against communism and atheism</a:t>
            </a:r>
          </a:p>
          <a:p>
            <a:r>
              <a:rPr lang="en-GB" sz="1600" dirty="0" smtClean="0"/>
              <a:t>Military training camps established along the Afghan border – some ”refugee camps”  bases for the political parties</a:t>
            </a:r>
          </a:p>
          <a:p>
            <a:r>
              <a:rPr lang="en-GB" sz="1600" dirty="0" err="1" smtClean="0"/>
              <a:t>Madrassas</a:t>
            </a:r>
            <a:r>
              <a:rPr lang="en-GB" sz="1600" dirty="0" smtClean="0"/>
              <a:t> established to house mujahedeen children </a:t>
            </a:r>
          </a:p>
          <a:p>
            <a:r>
              <a:rPr lang="en-GB" sz="1600" dirty="0" smtClean="0"/>
              <a:t>Islamic fighters welcome, Al Qaida – the Base – established in Peshawar as a logistic/funding centre</a:t>
            </a:r>
          </a:p>
          <a:p>
            <a:endParaRPr lang="en-GB" sz="1600" dirty="0" smtClean="0"/>
          </a:p>
          <a:p>
            <a:pPr>
              <a:buNone/>
            </a:pPr>
            <a:r>
              <a:rPr lang="nn-NO" sz="1600" dirty="0" smtClean="0"/>
              <a:t>AN AFGHAN ”FIGHTIG ELITE” IN PAKISTAN – AND MORE INDEPENDENT FRONTS INSIDE AFGHANISTAN</a:t>
            </a:r>
            <a:endParaRPr lang="nn-NO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Krigen om</a:t>
            </a:r>
            <a:r>
              <a:rPr lang="nb-NO" dirty="0" smtClean="0"/>
              <a:t> </a:t>
            </a:r>
            <a:r>
              <a:rPr lang="nb-NO" dirty="0"/>
              <a:t>Kabul – </a:t>
            </a:r>
            <a:r>
              <a:rPr lang="nb-NO" dirty="0" smtClean="0"/>
              <a:t>1992-95</a:t>
            </a:r>
            <a:endParaRPr lang="nb-NO" dirty="0"/>
          </a:p>
        </p:txBody>
      </p:sp>
      <p:pic>
        <p:nvPicPr>
          <p:cNvPr id="24474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3113088"/>
            <a:ext cx="7315200" cy="25479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Taliban </a:t>
            </a:r>
            <a:r>
              <a:rPr lang="nb-NO" dirty="0" smtClean="0"/>
              <a:t>1994-2001 – </a:t>
            </a:r>
            <a:r>
              <a:rPr lang="nb-NO" dirty="0" err="1" smtClean="0"/>
              <a:t>pashtun</a:t>
            </a:r>
            <a:r>
              <a:rPr lang="nb-NO" dirty="0" err="1" smtClean="0"/>
              <a:t>sk</a:t>
            </a:r>
            <a:r>
              <a:rPr lang="nb-NO" dirty="0" smtClean="0"/>
              <a:t> hevn</a:t>
            </a:r>
            <a:endParaRPr lang="nb-NO" dirty="0"/>
          </a:p>
        </p:txBody>
      </p:sp>
      <p:pic>
        <p:nvPicPr>
          <p:cNvPr id="2457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8200" y="2614613"/>
            <a:ext cx="3013075" cy="3405187"/>
          </a:xfrm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90838" y="-6577013"/>
            <a:ext cx="4916488" cy="659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276475"/>
            <a:ext cx="4268788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/>
              <a:t>Litt</a:t>
            </a:r>
            <a:r>
              <a:rPr lang="en-GB" sz="2000" dirty="0" smtClean="0"/>
              <a:t> </a:t>
            </a:r>
            <a:r>
              <a:rPr lang="en-GB" sz="2000" dirty="0" err="1" smtClean="0"/>
              <a:t>etter</a:t>
            </a:r>
            <a:r>
              <a:rPr lang="en-GB" sz="2000" dirty="0" smtClean="0"/>
              <a:t> </a:t>
            </a:r>
            <a:r>
              <a:rPr lang="en-GB" sz="2000" dirty="0" err="1" smtClean="0"/>
              <a:t>kvart</a:t>
            </a:r>
            <a:r>
              <a:rPr lang="en-GB" sz="2000" dirty="0" smtClean="0"/>
              <a:t>: </a:t>
            </a:r>
            <a:r>
              <a:rPr lang="en-GB" sz="2000" dirty="0" smtClean="0"/>
              <a:t>Taliban </a:t>
            </a:r>
            <a:r>
              <a:rPr lang="en-GB" sz="2000" dirty="0" smtClean="0"/>
              <a:t>+ Al Qaida</a:t>
            </a:r>
            <a:endParaRPr lang="en-GB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1800" dirty="0" smtClean="0"/>
              <a:t>2001 – </a:t>
            </a:r>
            <a:r>
              <a:rPr lang="nn-NO" sz="1800" dirty="0" smtClean="0"/>
              <a:t>internasjonale </a:t>
            </a:r>
            <a:r>
              <a:rPr lang="nn-NO" sz="1800" dirty="0" err="1" smtClean="0"/>
              <a:t>styrkrar</a:t>
            </a:r>
            <a:r>
              <a:rPr lang="nn-NO" sz="1800" dirty="0" smtClean="0"/>
              <a:t> </a:t>
            </a:r>
            <a:r>
              <a:rPr lang="nn-NO" sz="1800" dirty="0" smtClean="0"/>
              <a:t>+ </a:t>
            </a:r>
            <a:r>
              <a:rPr lang="nn-NO" sz="1800" dirty="0" err="1" smtClean="0"/>
              <a:t>ethniske</a:t>
            </a:r>
            <a:r>
              <a:rPr lang="nn-NO" sz="1800" dirty="0" smtClean="0"/>
              <a:t> minoritetar </a:t>
            </a:r>
            <a:r>
              <a:rPr lang="nn-NO" sz="1800" dirty="0" smtClean="0"/>
              <a:t>= Bonn </a:t>
            </a:r>
            <a:r>
              <a:rPr lang="nn-NO" sz="1800" dirty="0" smtClean="0"/>
              <a:t>avtale</a:t>
            </a:r>
            <a:endParaRPr lang="nn-NO" sz="1800" dirty="0"/>
          </a:p>
        </p:txBody>
      </p:sp>
      <p:pic>
        <p:nvPicPr>
          <p:cNvPr id="357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214" y="2590800"/>
            <a:ext cx="52551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 Pashtun </a:t>
            </a:r>
            <a:r>
              <a:rPr lang="nb-NO" dirty="0" smtClean="0"/>
              <a:t>president </a:t>
            </a:r>
            <a:endParaRPr lang="nb-NO" dirty="0"/>
          </a:p>
        </p:txBody>
      </p:sp>
      <p:pic>
        <p:nvPicPr>
          <p:cNvPr id="2488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48050" y="3000375"/>
            <a:ext cx="2095500" cy="2609850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Stabilize = Cooptation </a:t>
            </a:r>
            <a:endParaRPr lang="en-GB" dirty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31428" name="Picture 4" descr="Deputy%20woleswal,%20Zabul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6" y="2500306"/>
            <a:ext cx="5292343" cy="352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57356" y="271462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Less than </a:t>
            </a:r>
            <a:r>
              <a:rPr lang="en-US" b="1" dirty="0" smtClean="0"/>
              <a:t>20% </a:t>
            </a:r>
            <a:r>
              <a:rPr lang="en-US" dirty="0" smtClean="0"/>
              <a:t>of disputes are currently settled through the</a:t>
            </a:r>
          </a:p>
          <a:p>
            <a:r>
              <a:rPr lang="en-US" dirty="0" smtClean="0"/>
              <a:t>state court system in Afghanistan.</a:t>
            </a:r>
          </a:p>
          <a:p>
            <a:endParaRPr lang="en-US" dirty="0" smtClean="0"/>
          </a:p>
          <a:p>
            <a:r>
              <a:rPr lang="en-US" b="1" dirty="0" smtClean="0"/>
              <a:t>80% </a:t>
            </a:r>
            <a:r>
              <a:rPr lang="en-US" dirty="0" smtClean="0"/>
              <a:t>of cases are settled through traditional justice bodies. </a:t>
            </a:r>
            <a:endParaRPr lang="nn-NO" dirty="0" smtClean="0"/>
          </a:p>
          <a:p>
            <a:r>
              <a:rPr lang="en-US" sz="1600" dirty="0" smtClean="0"/>
              <a:t>Percentages drawn from Asia Foundation (2006) and “Justice </a:t>
            </a:r>
            <a:r>
              <a:rPr lang="nn-NO" sz="1600" dirty="0" smtClean="0"/>
              <a:t>for All” (2005).</a:t>
            </a:r>
          </a:p>
          <a:p>
            <a:endParaRPr lang="nn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2400" dirty="0" smtClean="0"/>
              <a:t>Human </a:t>
            </a:r>
            <a:r>
              <a:rPr lang="nn-NO" sz="2400" dirty="0" err="1" smtClean="0"/>
              <a:t>Development</a:t>
            </a:r>
            <a:r>
              <a:rPr lang="nn-NO" sz="2400" dirty="0" smtClean="0"/>
              <a:t> </a:t>
            </a:r>
            <a:r>
              <a:rPr lang="nn-NO" sz="2400" dirty="0" err="1" smtClean="0"/>
              <a:t>Report</a:t>
            </a:r>
            <a:r>
              <a:rPr lang="nn-NO" sz="2400" dirty="0" smtClean="0"/>
              <a:t> 2008 – a </a:t>
            </a:r>
            <a:r>
              <a:rPr lang="nn-NO" sz="2400" dirty="0" err="1" smtClean="0"/>
              <a:t>distrusted</a:t>
            </a:r>
            <a:r>
              <a:rPr lang="nn-NO" sz="2400" dirty="0" smtClean="0"/>
              <a:t> </a:t>
            </a:r>
            <a:r>
              <a:rPr lang="nn-NO" sz="2400" dirty="0" err="1" smtClean="0"/>
              <a:t>judicial</a:t>
            </a:r>
            <a:r>
              <a:rPr lang="nn-NO" sz="2400" dirty="0" smtClean="0"/>
              <a:t> system</a:t>
            </a:r>
            <a:endParaRPr lang="nn-NO" sz="2400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n-NO" dirty="0" smtClean="0"/>
              <a:t> </a:t>
            </a:r>
          </a:p>
          <a:p>
            <a:endParaRPr lang="nn-NO" dirty="0" smtClean="0"/>
          </a:p>
          <a:p>
            <a:pPr>
              <a:buNone/>
            </a:pPr>
            <a:endParaRPr lang="nn-NO" dirty="0" smtClean="0"/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1"/>
          <p:cNvSpPr>
            <a:spLocks noGrp="1"/>
          </p:cNvSpPr>
          <p:nvPr>
            <p:ph type="dt" sz="half" idx="4294967295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fld id="{FEAED6C4-464D-48F7-9C82-629AA58A54BD}" type="datetime1">
              <a:rPr lang="en-US"/>
              <a:pPr/>
              <a:t>11/10/2009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fld id="{602B6673-A086-4E72-91A0-028B8402AAFE}" type="slidenum">
              <a:rPr lang="nb-NO"/>
              <a:pPr/>
              <a:t>28</a:t>
            </a:fld>
            <a:endParaRPr lang="nb-NO"/>
          </a:p>
        </p:txBody>
      </p:sp>
      <p:pic>
        <p:nvPicPr>
          <p:cNvPr id="113668" name="Picture 4" descr="imag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357298"/>
            <a:ext cx="7005835" cy="511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 descr="IMG_29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71744"/>
            <a:ext cx="4848852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Konfliktfylt region</a:t>
            </a:r>
            <a:endParaRPr lang="en-US" dirty="0"/>
          </a:p>
        </p:txBody>
      </p:sp>
      <p:pic>
        <p:nvPicPr>
          <p:cNvPr id="178179" name="Picture 3" descr="Afg in region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17625" y="2687638"/>
            <a:ext cx="5127625" cy="3148012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IMG_13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916113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14480" y="2593387"/>
            <a:ext cx="5143520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Karzai: "There will definitely not be any drug thing in Afghanistan. We will be dedicated, strong, in working against that.“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b-NO" sz="1800" dirty="0" smtClean="0"/>
              <a:t>(BBC 4 November 2004)</a:t>
            </a:r>
            <a:endParaRPr lang="nb-NO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S soldat ransakar kvi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133600"/>
            <a:ext cx="5473700" cy="3613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S</a:t>
            </a:r>
            <a:r>
              <a:rPr lang="nn-NO" dirty="0" smtClean="0"/>
              <a:t>ivile tap</a:t>
            </a:r>
            <a:endParaRPr lang="nn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762" y="2914650"/>
            <a:ext cx="5194477" cy="32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Threats</a:t>
            </a:r>
            <a:r>
              <a:rPr lang="nb-NO" dirty="0" smtClean="0"/>
              <a:t> </a:t>
            </a:r>
            <a:r>
              <a:rPr lang="nb-NO" dirty="0" err="1" smtClean="0"/>
              <a:t>towards</a:t>
            </a:r>
            <a:r>
              <a:rPr lang="nb-NO" dirty="0" smtClean="0"/>
              <a:t> </a:t>
            </a:r>
            <a:r>
              <a:rPr lang="nb-NO" dirty="0" err="1" smtClean="0"/>
              <a:t>civilians</a:t>
            </a:r>
            <a:r>
              <a:rPr lang="nb-NO" dirty="0" smtClean="0"/>
              <a:t> </a:t>
            </a:r>
            <a:r>
              <a:rPr lang="nb-NO" sz="1600" dirty="0" smtClean="0"/>
              <a:t>(</a:t>
            </a:r>
            <a:r>
              <a:rPr lang="nb-NO" sz="1600" dirty="0" err="1" smtClean="0"/>
              <a:t>Oxfam</a:t>
            </a:r>
            <a:r>
              <a:rPr lang="nb-NO" sz="1600" dirty="0" smtClean="0"/>
              <a:t> </a:t>
            </a:r>
            <a:r>
              <a:rPr lang="nb-NO" sz="1600" dirty="0"/>
              <a:t>02.08)</a:t>
            </a:r>
          </a:p>
        </p:txBody>
      </p:sp>
      <p:pic>
        <p:nvPicPr>
          <p:cNvPr id="221189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92275" y="2492375"/>
            <a:ext cx="5707063" cy="3787775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Legitimitet – etter presidentvalet</a:t>
            </a:r>
            <a:endParaRPr lang="nn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8765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2000" dirty="0" smtClean="0"/>
              <a:t>General </a:t>
            </a:r>
            <a:r>
              <a:rPr lang="nn-NO" sz="2000" dirty="0" err="1" smtClean="0"/>
              <a:t>McChrystal</a:t>
            </a:r>
            <a:r>
              <a:rPr lang="nn-NO" sz="2000" dirty="0" smtClean="0"/>
              <a:t> – COMISAF INITIAL ASSESSMENT</a:t>
            </a:r>
            <a:endParaRPr lang="nn-NO" sz="2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The population also represents a powerful actor that can and must be leveraged in this system. Gaining their support will require a better understanding of the people’s choices and needs.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However, progress is hindered the </a:t>
            </a:r>
            <a:r>
              <a:rPr lang="en-GB" b="1" dirty="0" smtClean="0"/>
              <a:t>dual threat </a:t>
            </a:r>
            <a:r>
              <a:rPr lang="en-GB" dirty="0" smtClean="0"/>
              <a:t>of a resilient insurgency and a crisis of confidence in the government and the international coalition. 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To win their support, </a:t>
            </a:r>
            <a:r>
              <a:rPr lang="en-GB" b="1" dirty="0" smtClean="0"/>
              <a:t>we must protect the people from both of these threats.</a:t>
            </a:r>
          </a:p>
          <a:p>
            <a:pPr>
              <a:buNone/>
            </a:pPr>
            <a:r>
              <a:rPr lang="nn-NO" sz="1400" dirty="0" smtClean="0"/>
              <a:t>(30 August 2009)</a:t>
            </a:r>
            <a:endParaRPr lang="nn-NO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Fight or talk, and </a:t>
            </a:r>
            <a:r>
              <a:rPr lang="nn-NO" dirty="0" err="1" smtClean="0"/>
              <a:t>only</a:t>
            </a:r>
            <a:r>
              <a:rPr lang="nn-NO" dirty="0" smtClean="0"/>
              <a:t> to </a:t>
            </a:r>
            <a:r>
              <a:rPr lang="nn-NO" dirty="0" err="1" smtClean="0"/>
              <a:t>the</a:t>
            </a:r>
            <a:r>
              <a:rPr lang="nn-NO" dirty="0" smtClean="0"/>
              <a:t> ”moderates”?</a:t>
            </a:r>
            <a:endParaRPr lang="nn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395" y="2590800"/>
            <a:ext cx="727680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Dei mange utfordringane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smtClean="0"/>
              <a:t>Militære og sivile tap aukar internasjonal og afghansk motstand</a:t>
            </a:r>
          </a:p>
          <a:p>
            <a:r>
              <a:rPr lang="nn-NO" dirty="0" smtClean="0"/>
              <a:t>Valfjusk synleggjer manglande legitimitet for President Karzai og derav dei internasjonale styrkane </a:t>
            </a:r>
          </a:p>
          <a:p>
            <a:r>
              <a:rPr lang="nn-NO" dirty="0" smtClean="0"/>
              <a:t>Erkjenning av at konflikten ikkje kan vinnast militært – men frykt for at uttrekning/forhandling vert nederlag ” </a:t>
            </a:r>
            <a:r>
              <a:rPr lang="nn-NO" dirty="0" err="1" smtClean="0"/>
              <a:t>if</a:t>
            </a:r>
            <a:r>
              <a:rPr lang="nn-NO" dirty="0" smtClean="0"/>
              <a:t> </a:t>
            </a:r>
            <a:r>
              <a:rPr lang="nn-NO" dirty="0" err="1" smtClean="0"/>
              <a:t>not</a:t>
            </a:r>
            <a:r>
              <a:rPr lang="nn-NO" dirty="0" smtClean="0"/>
              <a:t> from </a:t>
            </a:r>
            <a:r>
              <a:rPr lang="nn-NO" dirty="0" err="1" smtClean="0"/>
              <a:t>strength</a:t>
            </a:r>
            <a:r>
              <a:rPr lang="nn-NO" dirty="0" smtClean="0"/>
              <a:t>”</a:t>
            </a:r>
          </a:p>
          <a:p>
            <a:pPr lvl="1"/>
            <a:r>
              <a:rPr lang="nn-NO" dirty="0" smtClean="0"/>
              <a:t>Utrekning utan ny internkonflikt (ref norske PRT sjefar)?</a:t>
            </a:r>
          </a:p>
          <a:p>
            <a:pPr lvl="1"/>
            <a:r>
              <a:rPr lang="nn-NO" dirty="0" smtClean="0"/>
              <a:t>Fleire soldatar, meir sikkerheit eller fleire militære mål?</a:t>
            </a:r>
          </a:p>
          <a:p>
            <a:pPr lvl="1"/>
            <a:r>
              <a:rPr lang="nn-NO" dirty="0" smtClean="0"/>
              <a:t>Kvalitet og lojalitet på Afghansk hær/politi – og innretning</a:t>
            </a:r>
          </a:p>
          <a:p>
            <a:pPr lvl="1"/>
            <a:r>
              <a:rPr lang="nn-NO" dirty="0" smtClean="0"/>
              <a:t>Kan me akseptere ”</a:t>
            </a:r>
            <a:r>
              <a:rPr lang="nn-NO" dirty="0" err="1" smtClean="0"/>
              <a:t>the</a:t>
            </a:r>
            <a:r>
              <a:rPr lang="nn-NO" dirty="0" smtClean="0"/>
              <a:t> </a:t>
            </a:r>
            <a:r>
              <a:rPr lang="nn-NO" dirty="0" err="1" smtClean="0"/>
              <a:t>return</a:t>
            </a:r>
            <a:r>
              <a:rPr lang="nn-NO" dirty="0" smtClean="0"/>
              <a:t> </a:t>
            </a:r>
            <a:r>
              <a:rPr lang="nn-NO" dirty="0" err="1" smtClean="0"/>
              <a:t>of</a:t>
            </a:r>
            <a:r>
              <a:rPr lang="nn-NO" dirty="0" smtClean="0"/>
              <a:t> </a:t>
            </a:r>
            <a:r>
              <a:rPr lang="nn-NO" dirty="0" err="1" smtClean="0"/>
              <a:t>the</a:t>
            </a:r>
            <a:r>
              <a:rPr lang="nn-NO" dirty="0" smtClean="0"/>
              <a:t> Taliban”?</a:t>
            </a:r>
          </a:p>
          <a:p>
            <a:pPr lvl="1"/>
            <a:r>
              <a:rPr lang="nn-NO" dirty="0" smtClean="0"/>
              <a:t>Kan USA/UK soldatar erstattast med </a:t>
            </a:r>
            <a:r>
              <a:rPr lang="nn-NO" dirty="0" err="1" smtClean="0"/>
              <a:t>ie</a:t>
            </a:r>
            <a:r>
              <a:rPr lang="nn-NO" dirty="0" smtClean="0"/>
              <a:t> frå muslimske land?</a:t>
            </a:r>
          </a:p>
          <a:p>
            <a:pPr lvl="1"/>
            <a:endParaRPr lang="nn-NO" dirty="0" smtClean="0"/>
          </a:p>
          <a:p>
            <a:pPr lvl="1">
              <a:buNone/>
            </a:pPr>
            <a:r>
              <a:rPr lang="nn-NO" dirty="0" smtClean="0"/>
              <a:t>ARE YOU HERE TO PROTECT YOURSELF OR US?</a:t>
            </a:r>
            <a:endParaRPr lang="nn-NO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700213"/>
            <a:ext cx="62420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Tidslinje &amp; område &amp; styrkar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b="1" dirty="0" smtClean="0"/>
              <a:t>Terror          </a:t>
            </a:r>
            <a:r>
              <a:rPr lang="en-US" sz="1600" b="1" dirty="0" smtClean="0"/>
              <a:t>OEF       </a:t>
            </a:r>
            <a:r>
              <a:rPr lang="en-US" sz="1600" b="1" dirty="0" smtClean="0"/>
              <a:t>Bonn/ISAF       NATO        PRT     ISAF </a:t>
            </a:r>
            <a:r>
              <a:rPr lang="en-US" sz="1600" b="1" dirty="0" smtClean="0"/>
              <a:t>+ ORF (USA)</a:t>
            </a:r>
            <a:endParaRPr lang="nn-NO" sz="1600" b="1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11/09/01     </a:t>
            </a:r>
            <a:r>
              <a:rPr lang="en-US" sz="1600" dirty="0" smtClean="0"/>
              <a:t>7/10/01     20/12/01       </a:t>
            </a:r>
            <a:r>
              <a:rPr lang="en-US" sz="1600" dirty="0" smtClean="0"/>
              <a:t>11/08/03    </a:t>
            </a:r>
            <a:r>
              <a:rPr lang="en-US" sz="1600" dirty="0" smtClean="0"/>
              <a:t>13/10/03     31/06/06   </a:t>
            </a: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5 “</a:t>
            </a:r>
            <a:r>
              <a:rPr lang="en-US" sz="1600" b="1" dirty="0" smtClean="0"/>
              <a:t>regional commands</a:t>
            </a:r>
            <a:r>
              <a:rPr lang="en-US" sz="1600" dirty="0" smtClean="0"/>
              <a:t>” – </a:t>
            </a:r>
            <a:r>
              <a:rPr lang="en-US" sz="1600" dirty="0" err="1" smtClean="0"/>
              <a:t>nord</a:t>
            </a:r>
            <a:r>
              <a:rPr lang="en-US" sz="1600" dirty="0" smtClean="0"/>
              <a:t> (</a:t>
            </a:r>
            <a:r>
              <a:rPr lang="en-US" sz="1600" dirty="0" err="1" smtClean="0"/>
              <a:t>Tyskland</a:t>
            </a:r>
            <a:r>
              <a:rPr lang="en-US" sz="1600" dirty="0" smtClean="0"/>
              <a:t>); vest (Italia); “capital” (</a:t>
            </a:r>
            <a:r>
              <a:rPr lang="en-US" sz="1600" dirty="0" err="1" smtClean="0"/>
              <a:t>Frankrike</a:t>
            </a:r>
            <a:r>
              <a:rPr lang="en-US" sz="1600" dirty="0" smtClean="0"/>
              <a:t>);  </a:t>
            </a:r>
            <a:r>
              <a:rPr lang="en-US" sz="1600" dirty="0" err="1" smtClean="0"/>
              <a:t>sør</a:t>
            </a:r>
            <a:r>
              <a:rPr lang="en-US" sz="1600" dirty="0" smtClean="0"/>
              <a:t> (Nederland)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aust</a:t>
            </a:r>
            <a:r>
              <a:rPr lang="en-US" sz="1600" dirty="0" smtClean="0"/>
              <a:t> (USA)            </a:t>
            </a:r>
            <a:endParaRPr lang="nn-NO" sz="1600" dirty="0" smtClean="0"/>
          </a:p>
          <a:p>
            <a:endParaRPr lang="nn-NO" dirty="0" smtClean="0"/>
          </a:p>
          <a:p>
            <a:pPr>
              <a:buNone/>
            </a:pPr>
            <a:r>
              <a:rPr lang="nn-NO" dirty="0" smtClean="0"/>
              <a:t>ISAF – 43 nasjonar, 71 030 troppar, 26 </a:t>
            </a:r>
            <a:r>
              <a:rPr lang="nn-NO" dirty="0" err="1" smtClean="0"/>
              <a:t>PRTar</a:t>
            </a:r>
            <a:r>
              <a:rPr lang="nn-NO" dirty="0" smtClean="0"/>
              <a:t>, </a:t>
            </a:r>
            <a:r>
              <a:rPr lang="nn-NO" dirty="0" err="1" smtClean="0"/>
              <a:t>request</a:t>
            </a:r>
            <a:r>
              <a:rPr lang="nn-NO" dirty="0" smtClean="0"/>
              <a:t>: 40 000 til</a:t>
            </a:r>
          </a:p>
          <a:p>
            <a:pPr>
              <a:buNone/>
            </a:pPr>
            <a:r>
              <a:rPr lang="nn-NO" dirty="0" smtClean="0"/>
              <a:t>	 </a:t>
            </a:r>
            <a:r>
              <a:rPr lang="nn-NO" dirty="0" smtClean="0"/>
              <a:t>      Norge ca 500 basert i nord + </a:t>
            </a:r>
            <a:r>
              <a:rPr lang="nn-NO" dirty="0" smtClean="0"/>
              <a:t>K</a:t>
            </a:r>
            <a:r>
              <a:rPr lang="nn-NO" dirty="0" smtClean="0"/>
              <a:t>abul</a:t>
            </a:r>
          </a:p>
          <a:p>
            <a:pPr>
              <a:buNone/>
            </a:pPr>
            <a:r>
              <a:rPr lang="nn-NO" dirty="0" smtClean="0"/>
              <a:t>ANA – 94 000 troppar ( til 134 000 i oktober 2010)</a:t>
            </a:r>
          </a:p>
          <a:p>
            <a:pPr>
              <a:buNone/>
            </a:pPr>
            <a:endParaRPr lang="nn-NO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ISAF MANDAT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ISAF </a:t>
            </a:r>
            <a:r>
              <a:rPr lang="en-US" sz="1600" dirty="0" smtClean="0"/>
              <a:t>was </a:t>
            </a:r>
            <a:r>
              <a:rPr lang="en-US" sz="1600" dirty="0" smtClean="0"/>
              <a:t>deployed </a:t>
            </a:r>
            <a:r>
              <a:rPr lang="en-US" sz="1600" dirty="0" smtClean="0"/>
              <a:t>in </a:t>
            </a:r>
            <a:r>
              <a:rPr lang="en-US" sz="1600" b="1" dirty="0" smtClean="0"/>
              <a:t>2001</a:t>
            </a:r>
            <a:r>
              <a:rPr lang="en-US" sz="1600" dirty="0" smtClean="0"/>
              <a:t> under the authority of the UN Security Council (UNSC) which </a:t>
            </a:r>
            <a:r>
              <a:rPr lang="en-US" sz="1600" dirty="0" err="1" smtClean="0"/>
              <a:t>authorised</a:t>
            </a:r>
            <a:r>
              <a:rPr lang="en-US" sz="1600" dirty="0" smtClean="0"/>
              <a:t> the establishment of the force to assist the Afghan government “in the </a:t>
            </a:r>
            <a:r>
              <a:rPr lang="en-US" sz="1600" b="1" dirty="0" smtClean="0"/>
              <a:t>maintenance of security in Kabul </a:t>
            </a:r>
            <a:r>
              <a:rPr lang="en-US" sz="1600" dirty="0" smtClean="0"/>
              <a:t>and its surrounding areas, so that the Afghan Interim Authority as well as the personnel of the United Nations can operate in a secure environment.”</a:t>
            </a:r>
          </a:p>
          <a:p>
            <a:endParaRPr lang="en-US" sz="1600" dirty="0" smtClean="0"/>
          </a:p>
          <a:p>
            <a:r>
              <a:rPr lang="en-US" sz="1600" dirty="0" smtClean="0"/>
              <a:t>ISAF is a </a:t>
            </a:r>
            <a:r>
              <a:rPr lang="en-US" sz="1600" b="1" dirty="0" smtClean="0"/>
              <a:t>coalition of the willing </a:t>
            </a:r>
            <a:r>
              <a:rPr lang="en-US" sz="1600" dirty="0" smtClean="0"/>
              <a:t>- not a UN force properly speaking - which has a peace-enforcement mandate under Chapter VII of the UN Charter. </a:t>
            </a:r>
          </a:p>
          <a:p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 smtClean="0"/>
              <a:t>detailed </a:t>
            </a:r>
            <a:r>
              <a:rPr lang="en-US" sz="1600" b="1" dirty="0" smtClean="0"/>
              <a:t>Military Technical Agreement </a:t>
            </a:r>
            <a:r>
              <a:rPr lang="en-US" sz="1600" dirty="0" smtClean="0"/>
              <a:t>agreed between the ISAF Commander and the Afghan Transitional Authority in January 2002 provides additional guidance for ISAF operations.</a:t>
            </a:r>
            <a:endParaRPr lang="nn-NO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ISAF ARBEIDSOMRÅDE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b="1" u="sng" dirty="0" smtClean="0"/>
              <a:t>Security</a:t>
            </a:r>
            <a:endParaRPr lang="nn-NO" sz="1600" u="sng" dirty="0" smtClean="0"/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b="1" dirty="0" smtClean="0"/>
              <a:t>Conducting </a:t>
            </a:r>
            <a:r>
              <a:rPr lang="en-US" sz="1600" b="1" dirty="0" smtClean="0"/>
              <a:t>security and stability operations</a:t>
            </a:r>
            <a:endParaRPr lang="nn-NO" sz="1600" dirty="0" smtClean="0"/>
          </a:p>
          <a:p>
            <a:pPr>
              <a:buNone/>
            </a:pPr>
            <a:r>
              <a:rPr lang="en-US" sz="1600" b="1" dirty="0" smtClean="0"/>
              <a:t>	Supporting </a:t>
            </a:r>
            <a:r>
              <a:rPr lang="en-US" sz="1600" b="1" dirty="0" smtClean="0"/>
              <a:t>the Afghan National Army</a:t>
            </a:r>
            <a:endParaRPr lang="nn-NO" sz="1600" dirty="0" smtClean="0"/>
          </a:p>
          <a:p>
            <a:pPr>
              <a:buNone/>
            </a:pPr>
            <a:r>
              <a:rPr lang="en-US" sz="1600" b="1" dirty="0" smtClean="0"/>
              <a:t>	Supporting </a:t>
            </a:r>
            <a:r>
              <a:rPr lang="en-US" sz="1600" b="1" dirty="0" smtClean="0"/>
              <a:t>the Afghan National Police</a:t>
            </a:r>
            <a:endParaRPr lang="nn-NO" sz="1600" dirty="0" smtClean="0"/>
          </a:p>
          <a:p>
            <a:pPr>
              <a:buNone/>
            </a:pPr>
            <a:r>
              <a:rPr lang="en-US" sz="1600" b="1" dirty="0" smtClean="0"/>
              <a:t>	Facilitating </a:t>
            </a:r>
            <a:r>
              <a:rPr lang="en-US" sz="1600" b="1" dirty="0" smtClean="0"/>
              <a:t>ammunition depots managements </a:t>
            </a:r>
            <a:endParaRPr lang="nn-NO" sz="1600" dirty="0" smtClean="0"/>
          </a:p>
          <a:p>
            <a:pPr>
              <a:buNone/>
            </a:pPr>
            <a:r>
              <a:rPr lang="en-US" sz="1600" dirty="0" smtClean="0"/>
              <a:t>	</a:t>
            </a:r>
            <a:r>
              <a:rPr lang="en-US" sz="1600" b="1" dirty="0" smtClean="0"/>
              <a:t>Providing </a:t>
            </a:r>
            <a:r>
              <a:rPr lang="en-US" sz="1600" b="1" dirty="0" smtClean="0"/>
              <a:t>post-operation assistance </a:t>
            </a:r>
            <a:endParaRPr lang="nn-NO" sz="1600" dirty="0" smtClean="0"/>
          </a:p>
          <a:p>
            <a:pPr>
              <a:buNone/>
            </a:pPr>
            <a:r>
              <a:rPr lang="en-US" sz="1600" b="1" u="sng" dirty="0" smtClean="0"/>
              <a:t>Reconstruction and development (PRT)</a:t>
            </a:r>
            <a:endParaRPr lang="nn-NO" sz="1600" u="sng" dirty="0" smtClean="0"/>
          </a:p>
          <a:p>
            <a:pPr>
              <a:buNone/>
            </a:pPr>
            <a:r>
              <a:rPr lang="en-US" sz="1600" b="1" dirty="0" smtClean="0"/>
              <a:t>	Providing </a:t>
            </a:r>
            <a:r>
              <a:rPr lang="en-US" sz="1600" b="1" dirty="0" smtClean="0"/>
              <a:t>security to permit reconstruction </a:t>
            </a:r>
            <a:endParaRPr lang="nn-NO" sz="1600" dirty="0" smtClean="0"/>
          </a:p>
          <a:p>
            <a:pPr>
              <a:buNone/>
            </a:pPr>
            <a:r>
              <a:rPr lang="en-US" sz="1600" b="1" dirty="0" smtClean="0"/>
              <a:t>	Humanitarian </a:t>
            </a:r>
            <a:r>
              <a:rPr lang="en-US" sz="1600" b="1" dirty="0" smtClean="0"/>
              <a:t>Assistance </a:t>
            </a:r>
            <a:endParaRPr lang="nn-NO" sz="1600" dirty="0" smtClean="0"/>
          </a:p>
          <a:p>
            <a:pPr>
              <a:buNone/>
            </a:pPr>
            <a:r>
              <a:rPr lang="en-US" sz="1600" b="1" u="sng" dirty="0" smtClean="0"/>
              <a:t>Governance</a:t>
            </a:r>
            <a:endParaRPr lang="nn-NO" sz="1600" u="sng" dirty="0" smtClean="0"/>
          </a:p>
          <a:p>
            <a:pPr>
              <a:buNone/>
            </a:pPr>
            <a:r>
              <a:rPr lang="en-US" sz="1600" b="1" u="sng" dirty="0" smtClean="0"/>
              <a:t>Counter-narcotics</a:t>
            </a:r>
            <a:endParaRPr lang="nn-NO" sz="1600" u="sng" dirty="0" smtClean="0"/>
          </a:p>
          <a:p>
            <a:endParaRPr lang="nn-N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NATO MANDAT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dirty="0" smtClean="0"/>
              <a:t>NATO’s </a:t>
            </a:r>
            <a:r>
              <a:rPr lang="en-US" sz="2400" dirty="0" smtClean="0"/>
              <a:t>main role in Afghanistan is to assist the Afghan Government in </a:t>
            </a:r>
            <a:r>
              <a:rPr lang="en-US" sz="2400" b="1" dirty="0" smtClean="0"/>
              <a:t>exercising and extending its authority and influence across the country, paving the way for reconstruction and effective governance. </a:t>
            </a:r>
            <a:endParaRPr lang="en-US" sz="2400" b="1" dirty="0" smtClean="0"/>
          </a:p>
          <a:p>
            <a:pPr>
              <a:buNone/>
            </a:pPr>
            <a:r>
              <a:rPr lang="en-US" sz="2400" dirty="0" smtClean="0"/>
              <a:t>It </a:t>
            </a:r>
            <a:r>
              <a:rPr lang="en-US" sz="2400" dirty="0" smtClean="0"/>
              <a:t>does this predominately through its UN-mandated International Security Assistance Force.</a:t>
            </a:r>
            <a:endParaRPr lang="nn-NO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OPERATION ENDURING FREEDOM (OEF)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n-NO" dirty="0" smtClean="0"/>
          </a:p>
          <a:p>
            <a:pPr>
              <a:buNone/>
            </a:pPr>
            <a:r>
              <a:rPr lang="en-US" sz="2000" dirty="0" smtClean="0"/>
              <a:t>The presence of actors operating under US-led OEF is defined in a bi-lateral agreement between participating actors and the </a:t>
            </a:r>
            <a:r>
              <a:rPr lang="en-US" sz="2000" dirty="0" err="1" smtClean="0"/>
              <a:t>GoA</a:t>
            </a:r>
            <a:r>
              <a:rPr lang="en-US" sz="2000" dirty="0" smtClean="0"/>
              <a:t> of </a:t>
            </a:r>
            <a:r>
              <a:rPr lang="en-US" sz="2000" b="1" dirty="0" smtClean="0"/>
              <a:t>May 2005</a:t>
            </a:r>
            <a:r>
              <a:rPr lang="en-US" sz="2000" dirty="0" smtClean="0"/>
              <a:t>. </a:t>
            </a:r>
          </a:p>
          <a:p>
            <a:pPr>
              <a:buNone/>
            </a:pPr>
            <a:r>
              <a:rPr lang="en-US" sz="2000" dirty="0" smtClean="0"/>
              <a:t>The Coalition is referred to in UNSCR 1510 (2003) and subsequent Resolutions, which call for ISAF to work with OEF in the implementation </a:t>
            </a:r>
            <a:r>
              <a:rPr lang="nn-NO" sz="2000" dirty="0" err="1" smtClean="0"/>
              <a:t>of</a:t>
            </a:r>
            <a:r>
              <a:rPr lang="nn-NO" sz="2000" dirty="0" smtClean="0"/>
              <a:t> </a:t>
            </a:r>
            <a:r>
              <a:rPr lang="nn-NO" sz="2000" dirty="0" err="1" smtClean="0"/>
              <a:t>both</a:t>
            </a:r>
            <a:r>
              <a:rPr lang="nn-NO" sz="2000" dirty="0" smtClean="0"/>
              <a:t> </a:t>
            </a:r>
            <a:r>
              <a:rPr lang="nn-NO" sz="2000" dirty="0" err="1" smtClean="0"/>
              <a:t>forces</a:t>
            </a:r>
            <a:r>
              <a:rPr lang="nn-NO" sz="2000" dirty="0" smtClean="0"/>
              <a:t>’ </a:t>
            </a:r>
            <a:r>
              <a:rPr lang="nn-NO" sz="2000" dirty="0" err="1" smtClean="0"/>
              <a:t>mandates</a:t>
            </a:r>
            <a:r>
              <a:rPr lang="nn-NO" sz="2000" dirty="0" smtClean="0"/>
              <a:t>.</a:t>
            </a:r>
            <a:endParaRPr lang="nn-NO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PROVINCIAL RECONSTRUCTION TEAM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dirty="0" smtClean="0"/>
              <a:t>PRT jobber med å kartlegge samfunnene i provinsene, vise tilstedeværelse og informere lokalbefolkningen om valg og andre viktige hendelser. </a:t>
            </a:r>
            <a:endParaRPr lang="nb-NO" dirty="0" smtClean="0"/>
          </a:p>
          <a:p>
            <a:pPr>
              <a:buNone/>
            </a:pPr>
            <a:r>
              <a:rPr lang="nb-NO" dirty="0" err="1" smtClean="0"/>
              <a:t>PRTs</a:t>
            </a:r>
            <a:r>
              <a:rPr lang="nb-NO" dirty="0" smtClean="0"/>
              <a:t> </a:t>
            </a:r>
            <a:r>
              <a:rPr lang="nb-NO" dirty="0" smtClean="0"/>
              <a:t>hovedfunksjon er å </a:t>
            </a:r>
            <a:r>
              <a:rPr lang="nb-NO" b="1" dirty="0" smtClean="0"/>
              <a:t>understøtte det valgte sentralstyret i Kabul</a:t>
            </a:r>
            <a:r>
              <a:rPr lang="nb-NO" dirty="0" smtClean="0"/>
              <a:t>, den afghanske nasjonale hæren (ANA) og det afghanske nasjonale politiet (ANP) og å bistå disse i utviklingen av provinsene. </a:t>
            </a:r>
            <a:endParaRPr lang="nb-NO" dirty="0" smtClean="0"/>
          </a:p>
          <a:p>
            <a:pPr>
              <a:buNone/>
            </a:pPr>
            <a:r>
              <a:rPr lang="nb-NO" dirty="0" smtClean="0"/>
              <a:t>PRT </a:t>
            </a:r>
            <a:r>
              <a:rPr lang="nb-NO" dirty="0" smtClean="0"/>
              <a:t>er også en viktig institusjon i arbeidet for </a:t>
            </a:r>
            <a:r>
              <a:rPr lang="nb-NO" b="1" dirty="0" smtClean="0"/>
              <a:t>avvæpning av illegale bevæpnede grupper, identifisering av narkotikavirksomhet og svekkelse av makten til regionale krigsherrer</a:t>
            </a:r>
            <a:r>
              <a:rPr lang="nb-NO" dirty="0" smtClean="0"/>
              <a:t>.</a:t>
            </a:r>
            <a:endParaRPr lang="nn-NO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3232"/>
      </a:dk1>
      <a:lt1>
        <a:srgbClr val="FFFFFF"/>
      </a:lt1>
      <a:dk2>
        <a:srgbClr val="005052"/>
      </a:dk2>
      <a:lt2>
        <a:srgbClr val="808080"/>
      </a:lt2>
      <a:accent1>
        <a:srgbClr val="ACB2A6"/>
      </a:accent1>
      <a:accent2>
        <a:srgbClr val="E5EBEC"/>
      </a:accent2>
      <a:accent3>
        <a:srgbClr val="FFFFFF"/>
      </a:accent3>
      <a:accent4>
        <a:srgbClr val="292929"/>
      </a:accent4>
      <a:accent5>
        <a:srgbClr val="D2D5D0"/>
      </a:accent5>
      <a:accent6>
        <a:srgbClr val="CFD5D6"/>
      </a:accent6>
      <a:hlink>
        <a:srgbClr val="9C1B0A"/>
      </a:hlink>
      <a:folHlink>
        <a:srgbClr val="6E9194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3232"/>
        </a:dk1>
        <a:lt1>
          <a:srgbClr val="FFFFFF"/>
        </a:lt1>
        <a:dk2>
          <a:srgbClr val="005052"/>
        </a:dk2>
        <a:lt2>
          <a:srgbClr val="808080"/>
        </a:lt2>
        <a:accent1>
          <a:srgbClr val="ACB2A6"/>
        </a:accent1>
        <a:accent2>
          <a:srgbClr val="E5EBEC"/>
        </a:accent2>
        <a:accent3>
          <a:srgbClr val="FFFFFF"/>
        </a:accent3>
        <a:accent4>
          <a:srgbClr val="292929"/>
        </a:accent4>
        <a:accent5>
          <a:srgbClr val="D2D5D0"/>
        </a:accent5>
        <a:accent6>
          <a:srgbClr val="CFD5D6"/>
        </a:accent6>
        <a:hlink>
          <a:srgbClr val="9C1B0A"/>
        </a:hlink>
        <a:folHlink>
          <a:srgbClr val="6E9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6286</TotalTime>
  <Words>1825</Words>
  <Application>Microsoft Office PowerPoint</Application>
  <PresentationFormat>Skjermfremvisning (4:3)</PresentationFormat>
  <Paragraphs>191</Paragraphs>
  <Slides>39</Slides>
  <Notes>39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0" baseType="lpstr">
      <vt:lpstr>Blank Presentation</vt:lpstr>
      <vt:lpstr> </vt:lpstr>
      <vt:lpstr>Tema</vt:lpstr>
      <vt:lpstr>Konfliktfylt region</vt:lpstr>
      <vt:lpstr>Tidslinje &amp; område &amp; styrkar</vt:lpstr>
      <vt:lpstr>ISAF MANDAT</vt:lpstr>
      <vt:lpstr>ISAF ARBEIDSOMRÅDE</vt:lpstr>
      <vt:lpstr>NATO MANDAT</vt:lpstr>
      <vt:lpstr>OPERATION ENDURING FREEDOM (OEF)</vt:lpstr>
      <vt:lpstr>PROVINCIAL RECONSTRUCTION TEAM</vt:lpstr>
      <vt:lpstr>Lysbilde 10</vt:lpstr>
      <vt:lpstr>AF/PAK status</vt:lpstr>
      <vt:lpstr>Afghanistan</vt:lpstr>
      <vt:lpstr>Lysbilde 13</vt:lpstr>
      <vt:lpstr>Lysbilde 14</vt:lpstr>
      <vt:lpstr>PASHTUN PRIDE</vt:lpstr>
      <vt:lpstr>Lysbilde 16</vt:lpstr>
      <vt:lpstr>Dr. Byron - 1842</vt:lpstr>
      <vt:lpstr>PDPA coup de etait1978 </vt:lpstr>
      <vt:lpstr>Sovjet invasjon 1979 – 89  </vt:lpstr>
      <vt:lpstr>Building Islamic resistance – from Pakistan</vt:lpstr>
      <vt:lpstr>Krigen om Kabul – 1992-95</vt:lpstr>
      <vt:lpstr>Taliban 1994-2001 – pashtunsk hevn</vt:lpstr>
      <vt:lpstr>Litt etter kvart: Taliban + Al Qaida</vt:lpstr>
      <vt:lpstr>2001 – internasjonale styrkrar + ethniske minoritetar = Bonn avtale</vt:lpstr>
      <vt:lpstr>A Pashtun president </vt:lpstr>
      <vt:lpstr>Stabilize = Cooptation </vt:lpstr>
      <vt:lpstr>Human Development Report 2008 – a distrusted judicial system</vt:lpstr>
      <vt:lpstr>Lysbilde 28</vt:lpstr>
      <vt:lpstr>Lysbilde 29</vt:lpstr>
      <vt:lpstr>Lysbilde 30</vt:lpstr>
      <vt:lpstr>Lysbilde 31</vt:lpstr>
      <vt:lpstr>Lysbilde 32</vt:lpstr>
      <vt:lpstr>Sivile tap</vt:lpstr>
      <vt:lpstr>Threats towards civilians (Oxfam 02.08)</vt:lpstr>
      <vt:lpstr>Legitimitet – etter presidentvalet</vt:lpstr>
      <vt:lpstr>General McChrystal – COMISAF INITIAL ASSESSMENT</vt:lpstr>
      <vt:lpstr>Fight or talk, and only to the ”moderates”?</vt:lpstr>
      <vt:lpstr>Dei mange utfordringane</vt:lpstr>
      <vt:lpstr>Lysbilde 39</vt:lpstr>
    </vt:vector>
  </TitlesOfParts>
  <Company>oktan publicis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headline</dc:title>
  <dc:creator>Jon Skivenes</dc:creator>
  <cp:lastModifiedBy>arnes</cp:lastModifiedBy>
  <cp:revision>214</cp:revision>
  <dcterms:created xsi:type="dcterms:W3CDTF">2005-04-14T11:38:28Z</dcterms:created>
  <dcterms:modified xsi:type="dcterms:W3CDTF">2009-11-10T18:59:01Z</dcterms:modified>
</cp:coreProperties>
</file>